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6"/>
  </p:notesMasterIdLst>
  <p:handoutMasterIdLst>
    <p:handoutMasterId r:id="rId27"/>
  </p:handoutMasterIdLst>
  <p:sldIdLst>
    <p:sldId id="388" r:id="rId2"/>
    <p:sldId id="351" r:id="rId3"/>
    <p:sldId id="390" r:id="rId4"/>
    <p:sldId id="411" r:id="rId5"/>
    <p:sldId id="412" r:id="rId6"/>
    <p:sldId id="413" r:id="rId7"/>
    <p:sldId id="414" r:id="rId8"/>
    <p:sldId id="415" r:id="rId9"/>
    <p:sldId id="406" r:id="rId10"/>
    <p:sldId id="407" r:id="rId11"/>
    <p:sldId id="408" r:id="rId12"/>
    <p:sldId id="409" r:id="rId13"/>
    <p:sldId id="410" r:id="rId14"/>
    <p:sldId id="396" r:id="rId15"/>
    <p:sldId id="397" r:id="rId16"/>
    <p:sldId id="398" r:id="rId17"/>
    <p:sldId id="399" r:id="rId18"/>
    <p:sldId id="400" r:id="rId19"/>
    <p:sldId id="401" r:id="rId20"/>
    <p:sldId id="402" r:id="rId21"/>
    <p:sldId id="403" r:id="rId22"/>
    <p:sldId id="404" r:id="rId23"/>
    <p:sldId id="405" r:id="rId24"/>
    <p:sldId id="389" r:id="rId25"/>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CFE"/>
    <a:srgbClr val="E6FBFE"/>
    <a:srgbClr val="CCFFFF"/>
    <a:srgbClr val="CED3D4"/>
    <a:srgbClr val="C13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7" autoAdjust="0"/>
    <p:restoredTop sz="94617" autoAdjust="0"/>
  </p:normalViewPr>
  <p:slideViewPr>
    <p:cSldViewPr>
      <p:cViewPr varScale="1">
        <p:scale>
          <a:sx n="68" d="100"/>
          <a:sy n="68" d="100"/>
        </p:scale>
        <p:origin x="1506"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F2B74335-854E-48BB-99A2-E452DF3AB3CC}" type="slidenum">
              <a:rPr lang="ar-SA"/>
              <a:pPr>
                <a:defRPr/>
              </a:pPr>
              <a:t>‹#›</a:t>
            </a:fld>
            <a:endParaRPr lang="en-US"/>
          </a:p>
        </p:txBody>
      </p:sp>
    </p:spTree>
    <p:extLst>
      <p:ext uri="{BB962C8B-B14F-4D97-AF65-F5344CB8AC3E}">
        <p14:creationId xmlns:p14="http://schemas.microsoft.com/office/powerpoint/2010/main" val="337183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E6D55A3F-AC3F-4901-AB9A-C8133464DF26}" type="slidenum">
              <a:rPr lang="ar-SA"/>
              <a:pPr>
                <a:defRPr/>
              </a:pPr>
              <a:t>‹#›</a:t>
            </a:fld>
            <a:endParaRPr lang="en-US"/>
          </a:p>
        </p:txBody>
      </p:sp>
    </p:spTree>
    <p:extLst>
      <p:ext uri="{BB962C8B-B14F-4D97-AF65-F5344CB8AC3E}">
        <p14:creationId xmlns:p14="http://schemas.microsoft.com/office/powerpoint/2010/main" val="349082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1F08E8-6F3E-470B-A20F-ED35B9CA503B}" type="slidenum">
              <a:rPr lang="ar-SA"/>
              <a:pPr/>
              <a:t>2</a:t>
            </a:fld>
            <a:endParaRPr lang="en-US">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fld id="{918E2A4E-32B0-41DF-BE14-201BF0A7D73E}" type="datetime1">
              <a:rPr lang="en-US" smtClean="0"/>
              <a:pPr/>
              <a:t>1/24/2026</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fld id="{2C6B1FF6-39B9-40F5-8B67-33C6354A3D4F}" type="slidenum">
              <a:rPr kumimoji="0" lang="en-US" smtClean="0"/>
              <a:pPr/>
              <a:t>‹#›</a:t>
            </a:fld>
            <a:endParaRPr kumimoji="0" lang="en-US" dirty="0">
              <a:solidFill>
                <a:schemeClr val="accent3">
                  <a:shade val="75000"/>
                </a:schemeClr>
              </a:solidFill>
            </a:endParaRP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r>
              <a:rPr kumimoji="0" lang="fa-IR"/>
              <a:t>تهیه كننده: محمدرضا میرزاده</a:t>
            </a:r>
            <a:endParaRPr kumimoji="0"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5" name="Date Placeholder 13"/>
          <p:cNvSpPr>
            <a:spLocks noGrp="1"/>
          </p:cNvSpPr>
          <p:nvPr>
            <p:ph type="dt" sz="half" idx="11"/>
          </p:nvPr>
        </p:nvSpPr>
        <p:spPr/>
        <p:txBody>
          <a:bodyPr/>
          <a:lstStyle>
            <a:lvl1pPr>
              <a:defRPr/>
            </a:lvl1pPr>
          </a:lstStyle>
          <a:p>
            <a:pPr>
              <a:defRPr/>
            </a:pPr>
            <a:fld id="{D182B73D-BF62-4FE8-A027-1959A72F0BC5}"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4CFEF2CE-0DBA-4E2F-8643-28CE30E5681E}" type="slidenum">
              <a:rPr lang="ar-SA" smtClean="0"/>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5" name="Date Placeholder 13"/>
          <p:cNvSpPr>
            <a:spLocks noGrp="1"/>
          </p:cNvSpPr>
          <p:nvPr>
            <p:ph type="dt" sz="half" idx="11"/>
          </p:nvPr>
        </p:nvSpPr>
        <p:spPr/>
        <p:txBody>
          <a:bodyPr/>
          <a:lstStyle>
            <a:lvl1pPr>
              <a:defRPr/>
            </a:lvl1pPr>
          </a:lstStyle>
          <a:p>
            <a:pPr>
              <a:defRPr/>
            </a:pPr>
            <a:fld id="{40D1818E-17CE-4C25-B814-7E0177225AEA}" type="datetime1">
              <a:rPr lang="en-US" smtClean="0"/>
              <a:pPr>
                <a:defRPr/>
              </a:pPr>
              <a:t>1/24/2026</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B73F8C9F-FEDD-41CB-BD26-2B05AFD7C324}" type="slidenum">
              <a:rPr lang="ar-SA" smtClean="0"/>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ED98AE26-7940-4921-9789-1FCF8FD64F27}" type="datetime1">
              <a:rPr lang="en-US" smtClean="0"/>
              <a:pPr>
                <a:defRPr/>
              </a:pPr>
              <a:t>1/24/2026</a:t>
            </a:fld>
            <a:endParaRPr lang="en-US"/>
          </a:p>
        </p:txBody>
      </p:sp>
      <p:sp>
        <p:nvSpPr>
          <p:cNvPr id="6" name="Footer Placeholder 4"/>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7C8E3E73-4799-4F9C-8E70-302AAC0E1144}" type="slidenum">
              <a:rPr lang="ar-SA" smtClean="0"/>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BEDBF1C6-81E0-486E-9AE6-B02F70E69E40}" type="datetime1">
              <a:rPr lang="en-US" smtClean="0"/>
              <a:pPr>
                <a:defRPr/>
              </a:pPr>
              <a:t>1/24/2026</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D6F03CA-DE09-4B09-BD81-590A50C84F72}" type="slidenum">
              <a:rPr lang="ar-SA" smtClean="0"/>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80AC60A9-D988-4B91-BB7C-3DA42284C4DE}" type="datetime1">
              <a:rPr lang="en-US" smtClean="0"/>
              <a:pPr>
                <a:defRPr/>
              </a:pPr>
              <a:t>1/24/2026</a:t>
            </a:fld>
            <a:endParaRPr lang="en-US"/>
          </a:p>
        </p:txBody>
      </p:sp>
      <p:sp>
        <p:nvSpPr>
          <p:cNvPr id="7" name="Footer Placeholder 5"/>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5823E196-81A1-43BA-BF34-3A4B32E8B1E0}" type="slidenum">
              <a:rPr lang="ar-SA" smtClean="0"/>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A1B14671-75B0-4F7B-8514-8062B4477428}" type="datetime1">
              <a:rPr lang="en-US" smtClean="0"/>
              <a:pPr>
                <a:defRPr/>
              </a:pPr>
              <a:t>1/24/2026</a:t>
            </a:fld>
            <a:endParaRPr lang="en-US"/>
          </a:p>
        </p:txBody>
      </p:sp>
      <p:sp>
        <p:nvSpPr>
          <p:cNvPr id="10" name="Footer Placeholder 7"/>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5EA317C-03FF-4E55-B985-85B742C3A1EA}" type="slidenum">
              <a:rPr lang="ar-SA" smtClean="0"/>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1EE73F6B-DD61-45B3-85DB-41635B7CADB5}" type="datetime1">
              <a:rPr lang="en-US" smtClean="0"/>
              <a:pPr>
                <a:defRPr/>
              </a:pPr>
              <a:t>1/24/2026</a:t>
            </a:fld>
            <a:endParaRPr lang="en-US"/>
          </a:p>
        </p:txBody>
      </p:sp>
      <p:sp>
        <p:nvSpPr>
          <p:cNvPr id="5" name="Footer Placeholder 3"/>
          <p:cNvSpPr>
            <a:spLocks noGrp="1"/>
          </p:cNvSpPr>
          <p:nvPr>
            <p:ph type="ftr" sz="quarter" idx="11"/>
          </p:nvPr>
        </p:nvSpPr>
        <p:spPr/>
        <p:txBody>
          <a:bodyPr/>
          <a:lstStyle>
            <a:lvl1pPr>
              <a:defRPr/>
            </a:lvl1pPr>
            <a:extLst/>
          </a:lstStyle>
          <a:p>
            <a:pPr>
              <a:defRPr/>
            </a:pPr>
            <a:r>
              <a:rPr lang="fa-IR"/>
              <a:t>تهیه كننده: محمدرضا میرزاده</a:t>
            </a: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5B77EDE-ECB4-4EA1-8F53-BFAE1CCA33DF}" type="slidenum">
              <a:rPr lang="ar-SA" smtClean="0"/>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fa-IR"/>
              <a:t>تهیه كننده: محمدرضا میرزاده</a:t>
            </a:r>
            <a:endParaRPr lang="en-US"/>
          </a:p>
        </p:txBody>
      </p:sp>
      <p:sp>
        <p:nvSpPr>
          <p:cNvPr id="3" name="Date Placeholder 13"/>
          <p:cNvSpPr>
            <a:spLocks noGrp="1"/>
          </p:cNvSpPr>
          <p:nvPr>
            <p:ph type="dt" sz="half" idx="11"/>
          </p:nvPr>
        </p:nvSpPr>
        <p:spPr/>
        <p:txBody>
          <a:bodyPr/>
          <a:lstStyle>
            <a:lvl1pPr>
              <a:defRPr/>
            </a:lvl1pPr>
          </a:lstStyle>
          <a:p>
            <a:pPr>
              <a:defRPr/>
            </a:pPr>
            <a:fld id="{BB935D3B-11F2-4301-809B-28441918E443}" type="datetime1">
              <a:rPr lang="en-US" smtClean="0"/>
              <a:pPr>
                <a:defRPr/>
              </a:pPr>
              <a:t>1/24/2026</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A15B4E47-3091-422A-B085-1F91F2344C01}" type="slidenum">
              <a:rPr lang="ar-SA" smtClean="0"/>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3CD54BD0-F1EF-47C9-B597-EE4B99CEBCD0}" type="datetime1">
              <a:rPr lang="en-US" smtClean="0"/>
              <a:pPr>
                <a:defRPr/>
              </a:pPr>
              <a:t>1/24/2026</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DA34423-76ED-4346-9DE6-4BC8704CD32E}" type="slidenum">
              <a:rPr lang="ar-SA" smtClean="0"/>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F4B279A0-2EA8-4786-992B-E5A84A0B11E9}" type="datetime1">
              <a:rPr lang="en-US" smtClean="0"/>
              <a:pPr>
                <a:defRPr/>
              </a:pPr>
              <a:t>1/24/2026</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627DF1-E38D-4A60-B474-B0098F692606}" type="slidenum">
              <a:rPr lang="ar-SA" smtClean="0"/>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r>
              <a:rPr lang="fa-IR"/>
              <a:t>تهیه كننده: محمدرضا میرزاده</a:t>
            </a:r>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t="14000"/>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r>
              <a:rPr lang="fa-IR"/>
              <a:t>تهیه كننده: محمدرضا میرزاده</a:t>
            </a: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2C66049C-0FE9-48D9-9D63-965F783BC0E9}" type="datetime1">
              <a:rPr lang="en-US" smtClean="0"/>
              <a:pPr>
                <a:defRPr/>
              </a:pPr>
              <a:t>1/24/2026</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8D451C8-9850-4A85-BFAE-09AB3B759204}" type="slidenum">
              <a:rPr lang="ar-SA" smtClean="0"/>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5369"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hf hdr="0" dt="0"/>
  <p:txStyles>
    <p:titleStyle>
      <a:lvl1pPr marL="53975" indent="-53975" algn="r" rtl="1" eaLnBrk="1" fontAlgn="base" hangingPunct="1">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2pPr>
      <a:lvl3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3pPr>
      <a:lvl4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4pPr>
      <a:lvl5pPr marL="539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5pPr>
      <a:lvl6pPr marL="5111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6pPr>
      <a:lvl7pPr marL="9683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7pPr>
      <a:lvl8pPr marL="14255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8pPr>
      <a:lvl9pPr marL="1882775" indent="-53975" algn="r" rtl="1" eaLnBrk="1" fontAlgn="base" hangingPunct="1">
        <a:spcBef>
          <a:spcPct val="0"/>
        </a:spcBef>
        <a:spcAft>
          <a:spcPct val="0"/>
        </a:spcAft>
        <a:defRPr sz="4600">
          <a:solidFill>
            <a:srgbClr val="E7EACB"/>
          </a:solidFill>
          <a:latin typeface="Rockwell" pitchFamily="18" charset="0"/>
          <a:cs typeface="Times New Roman" pitchFamily="18" charset="0"/>
        </a:defRPr>
      </a:lvl9pPr>
      <a:extLst/>
    </p:titleStyle>
    <p:bodyStyle>
      <a:lvl1pPr marL="292100" indent="-292100" algn="r" rtl="1" eaLnBrk="1" fontAlgn="base" hangingPunct="1">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1" fontAlgn="base" hangingPunct="1">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1" fontAlgn="base" hangingPunct="1">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r" rtl="1" eaLnBrk="1" fontAlgn="base" hangingPunct="1">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r" rtl="1" eaLnBrk="1" fontAlgn="base" hangingPunct="1">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5" descr="BESM1"/>
          <p:cNvPicPr>
            <a:picLocks noChangeAspect="1" noChangeArrowheads="1"/>
          </p:cNvPicPr>
          <p:nvPr/>
        </p:nvPicPr>
        <p:blipFill>
          <a:blip r:embed="rId2" cstate="print"/>
          <a:srcRect/>
          <a:stretch>
            <a:fillRect/>
          </a:stretch>
        </p:blipFill>
        <p:spPr bwMode="auto">
          <a:xfrm>
            <a:off x="3689367" y="1785927"/>
            <a:ext cx="4883161" cy="4308486"/>
          </a:xfrm>
          <a:prstGeom prst="rect">
            <a:avLst/>
          </a:prstGeom>
          <a:ln>
            <a:solidFill>
              <a:srgbClr val="7030A0"/>
            </a:solidFill>
            <a:headEnd/>
            <a:tailEnd/>
          </a:ln>
        </p:spPr>
        <p:style>
          <a:lnRef idx="0">
            <a:schemeClr val="accent3"/>
          </a:lnRef>
          <a:fillRef idx="3">
            <a:schemeClr val="accent3"/>
          </a:fillRef>
          <a:effectRef idx="3">
            <a:schemeClr val="accent3"/>
          </a:effectRef>
          <a:fontRef idx="minor">
            <a:schemeClr val="lt1"/>
          </a:fontRef>
        </p:style>
      </p:pic>
      <p:sp>
        <p:nvSpPr>
          <p:cNvPr id="6" name="TextBox 5"/>
          <p:cNvSpPr txBox="1"/>
          <p:nvPr/>
        </p:nvSpPr>
        <p:spPr>
          <a:xfrm>
            <a:off x="285720" y="1955061"/>
            <a:ext cx="307183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rtl="1">
              <a:buFont typeface="Arial" pitchFamily="34" charset="0"/>
              <a:buChar char="•"/>
            </a:pPr>
            <a:r>
              <a:rPr lang="fa-IR" dirty="0">
                <a:solidFill>
                  <a:srgbClr val="002060"/>
                </a:solidFill>
              </a:rPr>
              <a:t> </a:t>
            </a:r>
            <a:r>
              <a:rPr lang="fa-IR" sz="2400" b="1" dirty="0">
                <a:solidFill>
                  <a:srgbClr val="002060"/>
                </a:solidFill>
              </a:rPr>
              <a:t>به نام خداوند جان و خرد کزین برتر اندیشه بر نگذرد</a:t>
            </a:r>
            <a:endParaRPr lang="en-US" b="1" dirty="0">
              <a:solidFill>
                <a:srgbClr val="002060"/>
              </a:solidFill>
            </a:endParaRPr>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a:t>
            </a:fld>
            <a:endParaRPr lang="en-US" dirty="0"/>
          </a:p>
        </p:txBody>
      </p:sp>
      <p:sp>
        <p:nvSpPr>
          <p:cNvPr id="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143373" y="214290"/>
            <a:ext cx="4714908" cy="857256"/>
          </a:xfrm>
        </p:spPr>
        <p:txBody>
          <a:bodyPr>
            <a:normAutofit/>
          </a:bodyPr>
          <a:lstStyle/>
          <a:p>
            <a:pPr algn="r" rtl="1">
              <a:buClr>
                <a:schemeClr val="accent2"/>
              </a:buClr>
            </a:pPr>
            <a:r>
              <a:rPr lang="fa-IR" sz="4000" b="1" dirty="0">
                <a:solidFill>
                  <a:schemeClr val="accent1"/>
                </a:solidFill>
                <a:cs typeface="B Titr" pitchFamily="2" charset="-78"/>
              </a:rPr>
              <a:t>انواع فایلها در</a:t>
            </a:r>
            <a:r>
              <a:rPr lang="en-US" sz="4000" b="1" dirty="0">
                <a:solidFill>
                  <a:schemeClr val="accent1"/>
                </a:solidFill>
                <a:cs typeface="B Titr" pitchFamily="2" charset="-78"/>
              </a:rPr>
              <a:t>SPSS </a:t>
            </a:r>
          </a:p>
        </p:txBody>
      </p:sp>
      <p:sp>
        <p:nvSpPr>
          <p:cNvPr id="23556" name="Rectangle 3"/>
          <p:cNvSpPr>
            <a:spLocks noGrp="1" noChangeArrowheads="1"/>
          </p:cNvSpPr>
          <p:nvPr>
            <p:ph idx="1"/>
          </p:nvPr>
        </p:nvSpPr>
        <p:spPr>
          <a:xfrm>
            <a:off x="1176342" y="2000240"/>
            <a:ext cx="7467624" cy="3357586"/>
          </a:xfrm>
        </p:spPr>
        <p:txBody>
          <a:bodyPr/>
          <a:lstStyle/>
          <a:p>
            <a:pPr algn="just" rtl="1">
              <a:lnSpc>
                <a:spcPct val="90000"/>
              </a:lnSpc>
              <a:buFont typeface="Wingdings" pitchFamily="2" charset="2"/>
              <a:buNone/>
            </a:pPr>
            <a:r>
              <a:rPr lang="fa-IR" sz="2400" dirty="0">
                <a:ln>
                  <a:solidFill>
                    <a:srgbClr val="C00000"/>
                  </a:solidFill>
                </a:ln>
              </a:rPr>
              <a:t>1- فایل داده‌ها</a:t>
            </a:r>
            <a:r>
              <a:rPr lang="en-US" sz="2400" dirty="0">
                <a:ln>
                  <a:solidFill>
                    <a:srgbClr val="C00000"/>
                  </a:solidFill>
                </a:ln>
              </a:rPr>
              <a:t>(</a:t>
            </a:r>
            <a:r>
              <a:rPr lang="en-US" sz="2000" dirty="0">
                <a:ln>
                  <a:solidFill>
                    <a:srgbClr val="C00000"/>
                  </a:solidFill>
                </a:ln>
              </a:rPr>
              <a:t>data file</a:t>
            </a:r>
            <a:r>
              <a:rPr lang="en-US" sz="2400" dirty="0">
                <a:ln>
                  <a:solidFill>
                    <a:srgbClr val="C00000"/>
                  </a:solidFill>
                </a:ln>
              </a:rPr>
              <a:t>) </a:t>
            </a:r>
            <a:r>
              <a:rPr lang="fa-IR" sz="2400" dirty="0">
                <a:ln>
                  <a:solidFill>
                    <a:srgbClr val="C00000"/>
                  </a:solidFill>
                </a:ln>
              </a:rPr>
              <a:t>:</a:t>
            </a:r>
          </a:p>
          <a:p>
            <a:pPr algn="just" rtl="1">
              <a:lnSpc>
                <a:spcPct val="90000"/>
              </a:lnSpc>
              <a:buFont typeface="Wingdings" pitchFamily="2" charset="2"/>
              <a:buNone/>
            </a:pPr>
            <a:r>
              <a:rPr lang="fa-IR" sz="2400" dirty="0"/>
              <a:t>   این فایلها ها که با پسوند </a:t>
            </a:r>
            <a:r>
              <a:rPr lang="en-US" sz="2000" dirty="0" err="1"/>
              <a:t>sav</a:t>
            </a:r>
            <a:r>
              <a:rPr lang="en-US" sz="2000" dirty="0"/>
              <a:t> </a:t>
            </a:r>
            <a:r>
              <a:rPr lang="fa-IR" sz="2400" dirty="0"/>
              <a:t> نمایش داده می شوند، حاوی اطلاعاتی است که کاربر در پنجره </a:t>
            </a:r>
            <a:r>
              <a:rPr lang="en-US" sz="2000" dirty="0"/>
              <a:t>Data View</a:t>
            </a:r>
            <a:r>
              <a:rPr lang="fa-IR" sz="2000" dirty="0"/>
              <a:t> </a:t>
            </a:r>
            <a:r>
              <a:rPr lang="fa-IR" sz="2400" dirty="0"/>
              <a:t>(محیط ویرایش داده ها) آنها را به نرم افزار وارد می کند. نحوه ایجاد اینگونه فایلها در فصل یک توضیح داده شده است.</a:t>
            </a:r>
          </a:p>
          <a:p>
            <a:pPr algn="just" rtl="1">
              <a:lnSpc>
                <a:spcPct val="90000"/>
              </a:lnSpc>
              <a:buFont typeface="Wingdings" pitchFamily="2" charset="2"/>
              <a:buNone/>
            </a:pPr>
            <a:r>
              <a:rPr lang="fa-IR" sz="2400" dirty="0"/>
              <a:t> </a:t>
            </a:r>
            <a:r>
              <a:rPr lang="fa-IR" sz="2400" dirty="0">
                <a:ln>
                  <a:solidFill>
                    <a:srgbClr val="C00000"/>
                  </a:solidFill>
                </a:ln>
              </a:rPr>
              <a:t>2-  فایل‌های برنامه نویسی</a:t>
            </a:r>
            <a:r>
              <a:rPr lang="en-US" sz="2400" dirty="0">
                <a:ln>
                  <a:solidFill>
                    <a:srgbClr val="C00000"/>
                  </a:solidFill>
                </a:ln>
              </a:rPr>
              <a:t>(</a:t>
            </a:r>
            <a:r>
              <a:rPr lang="en-US" sz="2000" dirty="0">
                <a:ln>
                  <a:solidFill>
                    <a:srgbClr val="C00000"/>
                  </a:solidFill>
                </a:ln>
              </a:rPr>
              <a:t>syntax file</a:t>
            </a:r>
            <a:r>
              <a:rPr lang="en-US" sz="2400" dirty="0">
                <a:ln>
                  <a:solidFill>
                    <a:srgbClr val="C00000"/>
                  </a:solidFill>
                </a:ln>
              </a:rPr>
              <a:t>) </a:t>
            </a:r>
            <a:r>
              <a:rPr lang="fa-IR" sz="2400" dirty="0">
                <a:ln>
                  <a:solidFill>
                    <a:srgbClr val="C00000"/>
                  </a:solidFill>
                </a:ln>
              </a:rPr>
              <a:t>: </a:t>
            </a:r>
          </a:p>
          <a:p>
            <a:pPr algn="just" rtl="1">
              <a:lnSpc>
                <a:spcPct val="90000"/>
              </a:lnSpc>
              <a:buFont typeface="Wingdings" pitchFamily="2" charset="2"/>
              <a:buNone/>
            </a:pPr>
            <a:r>
              <a:rPr lang="fa-IR" sz="2400" dirty="0"/>
              <a:t>   این فایل ها با پسوند </a:t>
            </a:r>
            <a:r>
              <a:rPr lang="en-US" sz="2400" dirty="0"/>
              <a:t>.</a:t>
            </a:r>
            <a:r>
              <a:rPr lang="en-US" sz="2000" dirty="0" err="1"/>
              <a:t>sps</a:t>
            </a:r>
            <a:r>
              <a:rPr lang="en-US" sz="2400" dirty="0"/>
              <a:t> </a:t>
            </a:r>
            <a:r>
              <a:rPr lang="fa-IR" sz="2400" dirty="0"/>
              <a:t> مشخص میشوند و محیطی برای اجرای دستورات </a:t>
            </a:r>
            <a:r>
              <a:rPr lang="en-US" sz="2000" dirty="0" err="1"/>
              <a:t>spss</a:t>
            </a:r>
            <a:r>
              <a:rPr lang="en-US" sz="2000" dirty="0"/>
              <a:t> </a:t>
            </a:r>
            <a:r>
              <a:rPr lang="fa-IR" sz="2400" dirty="0"/>
              <a:t> هستند تا اگر کاربر با استفاده از امکانات موجود در پنجره ها نمیتواند نیاز خود را مرتفع کند با نوشتن یک برنامه با زبان </a:t>
            </a:r>
            <a:r>
              <a:rPr lang="en-US" sz="2000" dirty="0" err="1"/>
              <a:t>spss</a:t>
            </a:r>
            <a:r>
              <a:rPr lang="en-US" sz="2400" dirty="0"/>
              <a:t> </a:t>
            </a:r>
            <a:r>
              <a:rPr lang="fa-IR" sz="2400" dirty="0"/>
              <a:t> یک فایل</a:t>
            </a:r>
            <a:r>
              <a:rPr lang="en-US" sz="2000" dirty="0"/>
              <a:t>syntax</a:t>
            </a:r>
            <a:r>
              <a:rPr lang="en-US" sz="2400" dirty="0"/>
              <a:t> </a:t>
            </a:r>
            <a:r>
              <a:rPr lang="fa-IR" sz="2400" dirty="0"/>
              <a:t> ایجاد کرده و پس از اجرای آن، تحلیل مورد نیاز خود را انجام دهد. </a:t>
            </a:r>
            <a:endParaRPr lang="en-US" sz="2400" dirty="0"/>
          </a:p>
        </p:txBody>
      </p:sp>
      <p:sp>
        <p:nvSpPr>
          <p:cNvPr id="10" name="Slide Number Placeholder 9"/>
          <p:cNvSpPr>
            <a:spLocks noGrp="1"/>
          </p:cNvSpPr>
          <p:nvPr>
            <p:ph type="sldNum" sz="quarter" idx="12"/>
          </p:nvPr>
        </p:nvSpPr>
        <p:spPr/>
        <p:txBody>
          <a:bodyPr/>
          <a:lstStyle/>
          <a:p>
            <a:pPr>
              <a:defRPr/>
            </a:pPr>
            <a:fld id="{7C8E3E73-4799-4F9C-8E70-302AAC0E1144}" type="slidenum">
              <a:rPr lang="ar-SA" smtClean="0"/>
              <a:pPr>
                <a:defRPr/>
              </a:pPr>
              <a:t>10</a:t>
            </a:fld>
            <a:endParaRPr lang="en-US"/>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158903" y="1857364"/>
            <a:ext cx="7413625" cy="3929090"/>
          </a:xfrm>
        </p:spPr>
        <p:txBody>
          <a:bodyPr/>
          <a:lstStyle/>
          <a:p>
            <a:pPr algn="just" rtl="1">
              <a:lnSpc>
                <a:spcPct val="90000"/>
              </a:lnSpc>
              <a:buFont typeface="Wingdings" pitchFamily="2" charset="2"/>
              <a:buNone/>
            </a:pPr>
            <a:r>
              <a:rPr lang="en-US" sz="2400" dirty="0"/>
              <a:t> </a:t>
            </a:r>
            <a:r>
              <a:rPr lang="fa-IR" sz="2400" dirty="0">
                <a:ln>
                  <a:solidFill>
                    <a:srgbClr val="C00000"/>
                  </a:solidFill>
                </a:ln>
              </a:rPr>
              <a:t>3-  فایل‌های </a:t>
            </a:r>
            <a:r>
              <a:rPr lang="en-US" sz="1800" dirty="0">
                <a:ln>
                  <a:solidFill>
                    <a:srgbClr val="C00000"/>
                  </a:solidFill>
                </a:ln>
              </a:rPr>
              <a:t>script </a:t>
            </a:r>
            <a:r>
              <a:rPr lang="fa-IR" sz="2400" dirty="0">
                <a:ln>
                  <a:solidFill>
                    <a:srgbClr val="C00000"/>
                  </a:solidFill>
                </a:ln>
              </a:rPr>
              <a:t>:</a:t>
            </a:r>
          </a:p>
          <a:p>
            <a:pPr algn="just" rtl="1">
              <a:lnSpc>
                <a:spcPct val="90000"/>
              </a:lnSpc>
              <a:buFont typeface="Wingdings" pitchFamily="2" charset="2"/>
              <a:buNone/>
            </a:pPr>
            <a:r>
              <a:rPr lang="fa-IR" sz="2400" dirty="0"/>
              <a:t>    با پسوند </a:t>
            </a:r>
            <a:r>
              <a:rPr lang="en-US" sz="2400" dirty="0"/>
              <a:t>.</a:t>
            </a:r>
            <a:r>
              <a:rPr lang="en-US" sz="1800" dirty="0" err="1"/>
              <a:t>sbs</a:t>
            </a:r>
            <a:r>
              <a:rPr lang="en-US" sz="1800" dirty="0"/>
              <a:t> </a:t>
            </a:r>
            <a:r>
              <a:rPr lang="fa-IR" sz="1800" dirty="0"/>
              <a:t> </a:t>
            </a:r>
            <a:r>
              <a:rPr lang="fa-IR" sz="2400" dirty="0"/>
              <a:t>مشخص می شوند . کاربر میتواند با اجرای این گونه فایل های از پیش ساخته شده،  محیط و  پنجره های نرم افزار را به دلخواه تغییر دهد.</a:t>
            </a:r>
          </a:p>
          <a:p>
            <a:pPr algn="just" rtl="1">
              <a:lnSpc>
                <a:spcPct val="90000"/>
              </a:lnSpc>
              <a:buFont typeface="Wingdings" pitchFamily="2" charset="2"/>
              <a:buNone/>
            </a:pPr>
            <a:r>
              <a:rPr lang="fa-IR" sz="2400" dirty="0"/>
              <a:t>  </a:t>
            </a:r>
            <a:r>
              <a:rPr lang="fa-IR" sz="2400" dirty="0">
                <a:ln>
                  <a:solidFill>
                    <a:srgbClr val="C00000"/>
                  </a:solidFill>
                </a:ln>
              </a:rPr>
              <a:t>4- فایل‌های خروجی </a:t>
            </a:r>
            <a:r>
              <a:rPr lang="en-US" sz="1800" dirty="0">
                <a:ln>
                  <a:solidFill>
                    <a:srgbClr val="C00000"/>
                  </a:solidFill>
                </a:ln>
              </a:rPr>
              <a:t>Output file</a:t>
            </a:r>
            <a:r>
              <a:rPr lang="en-US" sz="2400" dirty="0">
                <a:ln>
                  <a:solidFill>
                    <a:srgbClr val="C00000"/>
                  </a:solidFill>
                </a:ln>
              </a:rPr>
              <a:t>)</a:t>
            </a:r>
            <a:r>
              <a:rPr lang="fa-IR" sz="2400" dirty="0">
                <a:ln>
                  <a:solidFill>
                    <a:srgbClr val="C00000"/>
                  </a:solidFill>
                </a:ln>
              </a:rPr>
              <a:t>):</a:t>
            </a:r>
          </a:p>
          <a:p>
            <a:pPr algn="just" rtl="1">
              <a:lnSpc>
                <a:spcPct val="90000"/>
              </a:lnSpc>
              <a:buFont typeface="Wingdings" pitchFamily="2" charset="2"/>
              <a:buNone/>
            </a:pPr>
            <a:r>
              <a:rPr lang="fa-IR" sz="2400" dirty="0"/>
              <a:t>    از ابتدا تا پایان کار با نرم افزار، کلیه عملیاتی که در </a:t>
            </a:r>
            <a:r>
              <a:rPr lang="en-US" sz="1800" dirty="0" err="1"/>
              <a:t>spss</a:t>
            </a:r>
            <a:r>
              <a:rPr lang="fa-IR" sz="2400" dirty="0"/>
              <a:t> انجام میدهید در یک فایل خروجی نگهداری میشود. هنگام خروج از نرم افزار در مورد نگهداری این فایلها از شما پرسیده میشود، در صورت تمایل، میتوانید آنها را با نام دلخواه ذخیره کنید. این گونه فایل ها با  پسوند</a:t>
            </a:r>
            <a:r>
              <a:rPr lang="en-US" sz="1800" dirty="0" err="1"/>
              <a:t>spo</a:t>
            </a:r>
            <a:r>
              <a:rPr lang="en-US" sz="2400" dirty="0"/>
              <a:t> </a:t>
            </a:r>
            <a:r>
              <a:rPr lang="fa-IR" sz="2400" dirty="0"/>
              <a:t> مشخص میشوند و قابل ویرایش هستند. چون همه نتایج کار خود را میتوانید در این فایلها ذخیره کنید، نحوه کار با فایلهای خروجی در فصل   آمده است. </a:t>
            </a:r>
          </a:p>
        </p:txBody>
      </p:sp>
      <p:sp>
        <p:nvSpPr>
          <p:cNvPr id="12" name="Rectangle 2"/>
          <p:cNvSpPr>
            <a:spLocks noGrp="1" noChangeArrowheads="1"/>
          </p:cNvSpPr>
          <p:nvPr>
            <p:ph type="title"/>
          </p:nvPr>
        </p:nvSpPr>
        <p:spPr>
          <a:xfrm>
            <a:off x="4000496" y="357166"/>
            <a:ext cx="4714908" cy="857256"/>
          </a:xfrm>
        </p:spPr>
        <p:txBody>
          <a:bodyPr>
            <a:normAutofit/>
          </a:bodyPr>
          <a:lstStyle/>
          <a:p>
            <a:pPr algn="r" rtl="1">
              <a:buClr>
                <a:schemeClr val="accent2"/>
              </a:buClr>
            </a:pPr>
            <a:r>
              <a:rPr lang="fa-IR" sz="4000" b="1" dirty="0">
                <a:solidFill>
                  <a:schemeClr val="accent1"/>
                </a:solidFill>
                <a:cs typeface="B Titr" pitchFamily="2" charset="-78"/>
              </a:rPr>
              <a:t>انواع فایلها در</a:t>
            </a:r>
            <a:r>
              <a:rPr lang="en-US" sz="4000" b="1" dirty="0">
                <a:solidFill>
                  <a:schemeClr val="accent1"/>
                </a:solidFill>
                <a:cs typeface="B Titr" pitchFamily="2" charset="-78"/>
              </a:rPr>
              <a:t>SPSS </a:t>
            </a:r>
          </a:p>
        </p:txBody>
      </p:sp>
      <p:sp>
        <p:nvSpPr>
          <p:cNvPr id="13" name="Slide Number Placeholder 12"/>
          <p:cNvSpPr>
            <a:spLocks noGrp="1"/>
          </p:cNvSpPr>
          <p:nvPr>
            <p:ph type="sldNum" sz="quarter" idx="12"/>
          </p:nvPr>
        </p:nvSpPr>
        <p:spPr/>
        <p:txBody>
          <a:bodyPr/>
          <a:lstStyle/>
          <a:p>
            <a:pPr>
              <a:defRPr/>
            </a:pPr>
            <a:fld id="{7C8E3E73-4799-4F9C-8E70-302AAC0E1144}" type="slidenum">
              <a:rPr lang="ar-SA" smtClean="0"/>
              <a:pPr>
                <a:defRPr/>
              </a:pPr>
              <a:t>11</a:t>
            </a:fld>
            <a:endParaRPr lang="en-US" dirty="0"/>
          </a:p>
        </p:txBody>
      </p:sp>
      <p:sp>
        <p:nvSpPr>
          <p:cNvPr id="7" name="AutoShape 8">
            <a:hlinkClick r:id="rId2"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929059" y="349236"/>
            <a:ext cx="5000660" cy="865186"/>
          </a:xfrm>
        </p:spPr>
        <p:txBody>
          <a:bodyPr>
            <a:normAutofit/>
          </a:bodyPr>
          <a:lstStyle/>
          <a:p>
            <a:pPr algn="r" rtl="1">
              <a:buClr>
                <a:schemeClr val="accent2"/>
              </a:buClr>
            </a:pPr>
            <a:r>
              <a:rPr lang="en-US" sz="4000" b="1" dirty="0">
                <a:solidFill>
                  <a:schemeClr val="accent1"/>
                </a:solidFill>
                <a:cs typeface="B Titr" pitchFamily="2" charset="-78"/>
              </a:rPr>
              <a:t> </a:t>
            </a:r>
            <a:r>
              <a:rPr lang="fa-IR" sz="4000" b="1" dirty="0">
                <a:solidFill>
                  <a:schemeClr val="accent1"/>
                </a:solidFill>
                <a:cs typeface="B Titr" pitchFamily="2" charset="-78"/>
              </a:rPr>
              <a:t>ذخیره کردن فایلها</a:t>
            </a:r>
            <a:endParaRPr lang="en-US" sz="4000" b="1" dirty="0">
              <a:solidFill>
                <a:schemeClr val="accent1"/>
              </a:solidFill>
              <a:cs typeface="B Titr" pitchFamily="2" charset="-78"/>
            </a:endParaRPr>
          </a:p>
        </p:txBody>
      </p:sp>
      <p:sp>
        <p:nvSpPr>
          <p:cNvPr id="25604" name="Rectangle 3"/>
          <p:cNvSpPr>
            <a:spLocks noGrp="1" noChangeArrowheads="1"/>
          </p:cNvSpPr>
          <p:nvPr>
            <p:ph idx="1"/>
          </p:nvPr>
        </p:nvSpPr>
        <p:spPr>
          <a:xfrm>
            <a:off x="4286248" y="1857364"/>
            <a:ext cx="4286280" cy="4572032"/>
          </a:xfrm>
        </p:spPr>
        <p:txBody>
          <a:bodyPr/>
          <a:lstStyle/>
          <a:p>
            <a:pPr algn="just" rtl="1">
              <a:lnSpc>
                <a:spcPct val="90000"/>
              </a:lnSpc>
            </a:pPr>
            <a:r>
              <a:rPr lang="fa-IR" sz="2400" dirty="0"/>
              <a:t>چون زمان زیادی صرف وارد کردن داده ها می شود، اگر حجم بزرگی از داده ها را وارد می کنید هر چند دقیقه یک بار ذخیره سازی توصیه میشود. برای ذخیره کردن فایلها در </a:t>
            </a:r>
            <a:r>
              <a:rPr lang="en-US" sz="1800" dirty="0"/>
              <a:t>SPSS</a:t>
            </a:r>
            <a:r>
              <a:rPr lang="fa-IR" sz="1800" dirty="0"/>
              <a:t> </a:t>
            </a:r>
            <a:r>
              <a:rPr lang="fa-IR" sz="2400" dirty="0"/>
              <a:t>همانند تمام برنامه‌های تحت ویندوز از منوی اصلی، فایل و گزینه </a:t>
            </a:r>
            <a:r>
              <a:rPr lang="en-US" sz="1800" dirty="0"/>
              <a:t>Save As</a:t>
            </a:r>
            <a:r>
              <a:rPr lang="fa-IR" sz="2400" dirty="0"/>
              <a:t>  را انتخاب وبا وارد کردن یک نام برای فایل آنرا ذخیره کنید. </a:t>
            </a:r>
          </a:p>
          <a:p>
            <a:pPr algn="just" rtl="1">
              <a:lnSpc>
                <a:spcPct val="90000"/>
              </a:lnSpc>
            </a:pPr>
            <a:r>
              <a:rPr lang="fa-IR" sz="2400" dirty="0"/>
              <a:t>همچنین می‌توانید از کلید میانبر (</a:t>
            </a:r>
            <a:r>
              <a:rPr lang="en-US" sz="1800" dirty="0"/>
              <a:t>Ctrl +S</a:t>
            </a:r>
            <a:r>
              <a:rPr lang="fa-IR" sz="2400" dirty="0"/>
              <a:t>) و یا از آیکون  </a:t>
            </a:r>
            <a:r>
              <a:rPr lang="en-US" sz="1800" dirty="0"/>
              <a:t>Save File</a:t>
            </a:r>
            <a:r>
              <a:rPr lang="fa-IR" sz="1800" dirty="0"/>
              <a:t> </a:t>
            </a:r>
            <a:r>
              <a:rPr lang="fa-IR" sz="2400" dirty="0"/>
              <a:t>در نوار ابزار </a:t>
            </a:r>
            <a:r>
              <a:rPr lang="en-US" sz="1800" dirty="0"/>
              <a:t>SPSS</a:t>
            </a:r>
            <a:r>
              <a:rPr lang="fa-IR" sz="2400" dirty="0"/>
              <a:t> برای ذخیره سازی یک فایل استفاده کنید.</a:t>
            </a:r>
            <a:endParaRPr lang="en-US" sz="2400" dirty="0"/>
          </a:p>
        </p:txBody>
      </p:sp>
      <p:pic>
        <p:nvPicPr>
          <p:cNvPr id="25606" name="Picture 8" descr="untitled7"/>
          <p:cNvPicPr>
            <a:picLocks noChangeAspect="1" noChangeArrowheads="1"/>
          </p:cNvPicPr>
          <p:nvPr/>
        </p:nvPicPr>
        <p:blipFill>
          <a:blip r:embed="rId2" cstate="print"/>
          <a:srcRect/>
          <a:stretch>
            <a:fillRect/>
          </a:stretch>
        </p:blipFill>
        <p:spPr bwMode="auto">
          <a:xfrm>
            <a:off x="357158" y="1714488"/>
            <a:ext cx="3598862" cy="4572032"/>
          </a:xfrm>
          <a:prstGeom prst="rect">
            <a:avLst/>
          </a:prstGeom>
          <a:noFill/>
          <a:ln w="9525">
            <a:solidFill>
              <a:srgbClr val="000000"/>
            </a:solid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12</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5473730" y="2132012"/>
            <a:ext cx="3455988" cy="4011631"/>
          </a:xfrm>
        </p:spPr>
        <p:txBody>
          <a:bodyPr/>
          <a:lstStyle/>
          <a:p>
            <a:pPr algn="just" rtl="1"/>
            <a:r>
              <a:rPr lang="fa-IR" sz="2400" dirty="0"/>
              <a:t>اگر در هنگام ذخیره کردن فایل  میخواهید آن را به فرمت دیگری مانند </a:t>
            </a:r>
            <a:r>
              <a:rPr lang="en-US" sz="2400" dirty="0"/>
              <a:t> </a:t>
            </a:r>
            <a:r>
              <a:rPr lang="en-US" sz="1800" dirty="0"/>
              <a:t>Excel</a:t>
            </a:r>
            <a:r>
              <a:rPr lang="fa-IR" sz="1800" dirty="0"/>
              <a:t> </a:t>
            </a:r>
            <a:r>
              <a:rPr lang="fa-IR" sz="2400" dirty="0"/>
              <a:t>ذخیره کنید میتوانید در منوی اصلی گزینه </a:t>
            </a:r>
            <a:r>
              <a:rPr lang="en-US" sz="1800" dirty="0"/>
              <a:t>File </a:t>
            </a:r>
            <a:r>
              <a:rPr lang="fa-IR" sz="1800" dirty="0"/>
              <a:t> </a:t>
            </a:r>
            <a:r>
              <a:rPr lang="fa-IR" sz="2400" dirty="0"/>
              <a:t>و سپس </a:t>
            </a:r>
            <a:r>
              <a:rPr lang="en-US" sz="1800" dirty="0"/>
              <a:t>Save as</a:t>
            </a:r>
            <a:r>
              <a:rPr lang="fa-IR" sz="1800" dirty="0"/>
              <a:t> </a:t>
            </a:r>
            <a:r>
              <a:rPr lang="fa-IR" sz="2400" dirty="0"/>
              <a:t>را انتخاب کنید و در پنجره باز شده مانند شکل نامی را برای فایل خود انتخاب و سپس در پایین همان پنجره فرمت مورد نظرتان را انتخاب کنید و کلید </a:t>
            </a:r>
            <a:r>
              <a:rPr lang="en-US" sz="1800" dirty="0"/>
              <a:t>ok</a:t>
            </a:r>
            <a:r>
              <a:rPr lang="fa-IR" sz="2400" dirty="0"/>
              <a:t> را فشار دهید.</a:t>
            </a:r>
            <a:endParaRPr lang="en-US" sz="2400" dirty="0"/>
          </a:p>
        </p:txBody>
      </p:sp>
      <p:pic>
        <p:nvPicPr>
          <p:cNvPr id="26630" name="Picture 8" descr="untitled8"/>
          <p:cNvPicPr>
            <a:picLocks noChangeAspect="1" noChangeArrowheads="1"/>
          </p:cNvPicPr>
          <p:nvPr/>
        </p:nvPicPr>
        <p:blipFill>
          <a:blip r:embed="rId2" cstate="print"/>
          <a:srcRect/>
          <a:stretch>
            <a:fillRect/>
          </a:stretch>
        </p:blipFill>
        <p:spPr bwMode="auto">
          <a:xfrm>
            <a:off x="357158" y="2071678"/>
            <a:ext cx="4857784" cy="3429024"/>
          </a:xfrm>
          <a:prstGeom prst="rect">
            <a:avLst/>
          </a:prstGeom>
          <a:noFill/>
          <a:ln w="9525">
            <a:noFill/>
            <a:miter lim="800000"/>
            <a:headEnd/>
            <a:tailEnd/>
          </a:ln>
        </p:spPr>
      </p:pic>
      <p:sp>
        <p:nvSpPr>
          <p:cNvPr id="13" name="Rectangle 2"/>
          <p:cNvSpPr>
            <a:spLocks noGrp="1" noChangeArrowheads="1"/>
          </p:cNvSpPr>
          <p:nvPr>
            <p:ph type="title"/>
          </p:nvPr>
        </p:nvSpPr>
        <p:spPr>
          <a:xfrm>
            <a:off x="3929059" y="349236"/>
            <a:ext cx="5000660" cy="865186"/>
          </a:xfrm>
        </p:spPr>
        <p:txBody>
          <a:bodyPr>
            <a:normAutofit/>
          </a:bodyPr>
          <a:lstStyle/>
          <a:p>
            <a:pPr algn="r" rtl="1">
              <a:buClr>
                <a:schemeClr val="accent2"/>
              </a:buClr>
            </a:pPr>
            <a:r>
              <a:rPr lang="en-US" sz="4000" b="1" dirty="0">
                <a:solidFill>
                  <a:schemeClr val="accent1"/>
                </a:solidFill>
                <a:cs typeface="B Titr" pitchFamily="2" charset="-78"/>
              </a:rPr>
              <a:t> </a:t>
            </a:r>
            <a:r>
              <a:rPr lang="fa-IR" sz="4000" b="1" dirty="0">
                <a:solidFill>
                  <a:schemeClr val="accent1"/>
                </a:solidFill>
                <a:cs typeface="B Titr" pitchFamily="2" charset="-78"/>
              </a:rPr>
              <a:t>ذخیره کردن فایلها</a:t>
            </a:r>
            <a:endParaRPr lang="en-US" sz="4000" b="1" dirty="0">
              <a:solidFill>
                <a:schemeClr val="accent1"/>
              </a:solidFill>
              <a:cs typeface="B Titr" pitchFamily="2" charset="-78"/>
            </a:endParaRPr>
          </a:p>
        </p:txBody>
      </p:sp>
      <p:sp>
        <p:nvSpPr>
          <p:cNvPr id="14" name="Slide Number Placeholder 13"/>
          <p:cNvSpPr>
            <a:spLocks noGrp="1"/>
          </p:cNvSpPr>
          <p:nvPr>
            <p:ph type="sldNum" sz="quarter" idx="12"/>
          </p:nvPr>
        </p:nvSpPr>
        <p:spPr/>
        <p:txBody>
          <a:bodyPr/>
          <a:lstStyle/>
          <a:p>
            <a:pPr>
              <a:defRPr/>
            </a:pPr>
            <a:fld id="{7C8E3E73-4799-4F9C-8E70-302AAC0E1144}" type="slidenum">
              <a:rPr lang="ar-SA" smtClean="0"/>
              <a:pPr>
                <a:defRPr/>
              </a:pPr>
              <a:t>13</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14</a:t>
            </a:fld>
            <a:endParaRPr lang="en-US"/>
          </a:p>
        </p:txBody>
      </p:sp>
      <p:sp>
        <p:nvSpPr>
          <p:cNvPr id="5" name="Content Placeholder 4"/>
          <p:cNvSpPr>
            <a:spLocks noGrp="1"/>
          </p:cNvSpPr>
          <p:nvPr>
            <p:ph sz="quarter" idx="1"/>
          </p:nvPr>
        </p:nvSpPr>
        <p:spPr>
          <a:xfrm>
            <a:off x="4143372" y="1857364"/>
            <a:ext cx="4662300" cy="4143404"/>
          </a:xfrm>
        </p:spPr>
        <p:txBody>
          <a:bodyPr>
            <a:noAutofit/>
          </a:bodyPr>
          <a:lstStyle/>
          <a:p>
            <a:pPr lvl="0" algn="just" rtl="1"/>
            <a:r>
              <a:rPr lang="fa-IR" sz="1800" dirty="0">
                <a:cs typeface="B Lotus" pitchFamily="2" charset="-78"/>
              </a:rPr>
              <a:t>با فرمان </a:t>
            </a:r>
            <a:r>
              <a:rPr lang="en-US" sz="1400" dirty="0">
                <a:cs typeface="B Lotus" pitchFamily="2" charset="-78"/>
              </a:rPr>
              <a:t>File/Save</a:t>
            </a:r>
            <a:r>
              <a:rPr lang="fa-IR" sz="1800" dirty="0">
                <a:cs typeface="B Lotus" pitchFamily="2" charset="-78"/>
              </a:rPr>
              <a:t> می توانید تغییرات را روی فایل داده ها ذخیره کنید.</a:t>
            </a:r>
            <a:endParaRPr lang="en-US" sz="1800" dirty="0">
              <a:cs typeface="B Lotus" pitchFamily="2" charset="-78"/>
            </a:endParaRPr>
          </a:p>
          <a:p>
            <a:pPr lvl="0" algn="just" rtl="1"/>
            <a:r>
              <a:rPr lang="fa-IR" sz="1800" dirty="0">
                <a:cs typeface="B Lotus" pitchFamily="2" charset="-78"/>
              </a:rPr>
              <a:t>با فرمان  </a:t>
            </a:r>
            <a:r>
              <a:rPr lang="en-US" sz="1400" dirty="0">
                <a:cs typeface="B Lotus" pitchFamily="2" charset="-78"/>
              </a:rPr>
              <a:t>File/Save As..</a:t>
            </a:r>
            <a:r>
              <a:rPr lang="fa-IR" sz="1400" dirty="0">
                <a:cs typeface="B Lotus" pitchFamily="2" charset="-78"/>
              </a:rPr>
              <a:t> </a:t>
            </a:r>
            <a:r>
              <a:rPr lang="fa-IR" sz="1800" dirty="0">
                <a:cs typeface="B Lotus" pitchFamily="2" charset="-78"/>
              </a:rPr>
              <a:t>می توانید داده ها را در یک فایل جدید (به غیر از فایلی که روی آن کار میکنید) ذخیره کنید.</a:t>
            </a:r>
            <a:endParaRPr lang="en-US" sz="1800" dirty="0">
              <a:cs typeface="B Lotus" pitchFamily="2" charset="-78"/>
            </a:endParaRPr>
          </a:p>
          <a:p>
            <a:pPr lvl="0" algn="just" rtl="1"/>
            <a:r>
              <a:rPr lang="fa-IR" sz="1800" dirty="0">
                <a:cs typeface="B Lotus" pitchFamily="2" charset="-78"/>
              </a:rPr>
              <a:t>با فرمان </a:t>
            </a:r>
            <a:r>
              <a:rPr lang="en-US" sz="1400" dirty="0">
                <a:cs typeface="B Lotus" pitchFamily="2" charset="-78"/>
              </a:rPr>
              <a:t>File/Save All Data</a:t>
            </a:r>
            <a:r>
              <a:rPr lang="fa-IR" sz="1400" dirty="0">
                <a:cs typeface="B Lotus" pitchFamily="2" charset="-78"/>
              </a:rPr>
              <a:t> </a:t>
            </a:r>
            <a:r>
              <a:rPr lang="fa-IR" sz="1800" dirty="0">
                <a:cs typeface="B Lotus" pitchFamily="2" charset="-78"/>
              </a:rPr>
              <a:t>می توانید تغییراتی را که به طور همزمان روی چند فایل داده انجام داده اید ، ذخیره کنید.</a:t>
            </a:r>
            <a:endParaRPr lang="en-US" sz="1800" dirty="0">
              <a:cs typeface="B Lotus" pitchFamily="2" charset="-78"/>
            </a:endParaRPr>
          </a:p>
          <a:p>
            <a:pPr lvl="0" algn="just" rtl="1"/>
            <a:r>
              <a:rPr lang="fa-IR" sz="1800" dirty="0">
                <a:cs typeface="B Lotus" pitchFamily="2" charset="-78"/>
              </a:rPr>
              <a:t>با فرمان </a:t>
            </a:r>
            <a:r>
              <a:rPr lang="en-US" sz="1400" dirty="0">
                <a:cs typeface="B Lotus" pitchFamily="2" charset="-78"/>
              </a:rPr>
              <a:t>File/Export To Database</a:t>
            </a:r>
            <a:r>
              <a:rPr lang="fa-IR" sz="1400" dirty="0">
                <a:cs typeface="B Lotus" pitchFamily="2" charset="-78"/>
              </a:rPr>
              <a:t> </a:t>
            </a:r>
            <a:r>
              <a:rPr lang="fa-IR" sz="1800" dirty="0">
                <a:cs typeface="B Lotus" pitchFamily="2" charset="-78"/>
              </a:rPr>
              <a:t>می توانید داده ها را به یک پایگاه داده دیگر صادر کنید. صدور فایل داده، به پایگاه داده دیگر، در بخش های بعدی توضیح داده شده است.</a:t>
            </a:r>
            <a:endParaRPr lang="en-US" sz="1800" dirty="0">
              <a:cs typeface="B Lotus" pitchFamily="2" charset="-78"/>
            </a:endParaRPr>
          </a:p>
          <a:p>
            <a:pPr lvl="0" algn="just" rtl="1"/>
            <a:r>
              <a:rPr lang="fa-IR" sz="1800" dirty="0">
                <a:cs typeface="B Lotus" pitchFamily="2" charset="-78"/>
              </a:rPr>
              <a:t>با فرمان </a:t>
            </a:r>
            <a:r>
              <a:rPr lang="en-US" sz="1400" dirty="0">
                <a:cs typeface="B Lotus" pitchFamily="2" charset="-78"/>
              </a:rPr>
              <a:t>File/Mark File Read Only</a:t>
            </a:r>
            <a:r>
              <a:rPr lang="fa-IR" sz="1400" dirty="0">
                <a:cs typeface="B Lotus" pitchFamily="2" charset="-78"/>
              </a:rPr>
              <a:t> </a:t>
            </a:r>
            <a:r>
              <a:rPr lang="fa-IR" sz="1800" dirty="0">
                <a:cs typeface="B Lotus" pitchFamily="2" charset="-78"/>
              </a:rPr>
              <a:t>می توانید داده ها را به طور موقت به صورت فقط خواندنی درآورید تا نتوان تغییراتی در فایل داده ها ایجاد کرد و مجدداً از همین فرمان که اینک به صورت </a:t>
            </a:r>
            <a:r>
              <a:rPr lang="en-US" sz="1400" dirty="0">
                <a:cs typeface="B Lotus" pitchFamily="2" charset="-78"/>
              </a:rPr>
              <a:t> File/Mark File Read Write</a:t>
            </a:r>
            <a:r>
              <a:rPr lang="fa-IR" sz="1400" dirty="0">
                <a:cs typeface="B Lotus" pitchFamily="2" charset="-78"/>
              </a:rPr>
              <a:t> </a:t>
            </a:r>
            <a:r>
              <a:rPr lang="fa-IR" sz="1800" dirty="0">
                <a:cs typeface="B Lotus" pitchFamily="2" charset="-78"/>
              </a:rPr>
              <a:t>است، می‌توانید آنها را به حالت خواندنی- نوشتنی درآورید.</a:t>
            </a:r>
          </a:p>
        </p:txBody>
      </p:sp>
      <p:pic>
        <p:nvPicPr>
          <p:cNvPr id="6" name="Picture 5" descr="Snap3"/>
          <p:cNvPicPr/>
          <p:nvPr/>
        </p:nvPicPr>
        <p:blipFill>
          <a:blip r:embed="rId2" cstate="print"/>
          <a:stretch>
            <a:fillRect/>
          </a:stretch>
        </p:blipFill>
        <p:spPr bwMode="auto">
          <a:xfrm>
            <a:off x="357158" y="1643050"/>
            <a:ext cx="3429024" cy="4643470"/>
          </a:xfrm>
          <a:prstGeom prst="rect">
            <a:avLst/>
          </a:prstGeom>
          <a:ln>
            <a:noFill/>
          </a:ln>
          <a:effectLst>
            <a:outerShdw blurRad="190500" algn="tl" rotWithShape="0">
              <a:srgbClr val="000000">
                <a:alpha val="70000"/>
              </a:srgbClr>
            </a:outerShdw>
          </a:effectLst>
        </p:spPr>
      </p:pic>
      <p:sp>
        <p:nvSpPr>
          <p:cNvPr id="7" name="Title 1"/>
          <p:cNvSpPr>
            <a:spLocks noGrp="1"/>
          </p:cNvSpPr>
          <p:nvPr>
            <p:ph type="title"/>
          </p:nvPr>
        </p:nvSpPr>
        <p:spPr>
          <a:xfrm>
            <a:off x="4500562" y="300038"/>
            <a:ext cx="4049838" cy="914384"/>
          </a:xfrm>
        </p:spPr>
        <p:txBody>
          <a:bodyPr>
            <a:normAutofit/>
          </a:bodyPr>
          <a:lstStyle/>
          <a:p>
            <a:r>
              <a:rPr lang="fa-IR" sz="4000" b="1" dirty="0">
                <a:solidFill>
                  <a:schemeClr val="accent1"/>
                </a:solidFill>
                <a:cs typeface="B Titr" pitchFamily="2" charset="-78"/>
              </a:rPr>
              <a:t>گزينه هاي منوي فايل</a:t>
            </a:r>
          </a:p>
        </p:txBody>
      </p:sp>
      <p:sp>
        <p:nvSpPr>
          <p:cNvPr id="9"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15</a:t>
            </a:fld>
            <a:endParaRPr lang="en-US"/>
          </a:p>
        </p:txBody>
      </p:sp>
      <p:sp>
        <p:nvSpPr>
          <p:cNvPr id="5" name="Content Placeholder 4"/>
          <p:cNvSpPr>
            <a:spLocks noGrp="1"/>
          </p:cNvSpPr>
          <p:nvPr>
            <p:ph sz="quarter" idx="1"/>
          </p:nvPr>
        </p:nvSpPr>
        <p:spPr>
          <a:xfrm>
            <a:off x="4286248" y="1928834"/>
            <a:ext cx="4519424" cy="4000496"/>
          </a:xfrm>
        </p:spPr>
        <p:txBody>
          <a:bodyPr>
            <a:normAutofit/>
          </a:bodyPr>
          <a:lstStyle/>
          <a:p>
            <a:pPr lvl="0" algn="just" rtl="1"/>
            <a:r>
              <a:rPr lang="fa-IR" sz="1900" dirty="0">
                <a:cs typeface="B Lotus" pitchFamily="2" charset="-78"/>
              </a:rPr>
              <a:t>با فرمان </a:t>
            </a:r>
            <a:r>
              <a:rPr lang="en-US" sz="1400" dirty="0">
                <a:cs typeface="B Lotus" pitchFamily="2" charset="-78"/>
              </a:rPr>
              <a:t>File/Print Review</a:t>
            </a:r>
            <a:r>
              <a:rPr lang="fa-IR" sz="1400" dirty="0">
                <a:cs typeface="B Lotus" pitchFamily="2" charset="-78"/>
              </a:rPr>
              <a:t> </a:t>
            </a:r>
            <a:r>
              <a:rPr lang="fa-IR" sz="1900" dirty="0">
                <a:cs typeface="B Lotus" pitchFamily="2" charset="-78"/>
              </a:rPr>
              <a:t>می‌توانید پیش نمایش نسخه چاپی از داده ها را مشاهده کنید. </a:t>
            </a:r>
            <a:endParaRPr lang="en-US" sz="1900" dirty="0">
              <a:cs typeface="B Lotus" pitchFamily="2" charset="-78"/>
            </a:endParaRPr>
          </a:p>
          <a:p>
            <a:pPr lvl="0" algn="just" rtl="1"/>
            <a:r>
              <a:rPr lang="fa-IR" sz="1900" dirty="0">
                <a:cs typeface="B Lotus" pitchFamily="2" charset="-78"/>
              </a:rPr>
              <a:t>با فرمان </a:t>
            </a:r>
            <a:r>
              <a:rPr lang="en-US" sz="1400" dirty="0">
                <a:cs typeface="B Lotus" pitchFamily="2" charset="-78"/>
              </a:rPr>
              <a:t>File/Print</a:t>
            </a:r>
            <a:r>
              <a:rPr lang="fa-IR" sz="1900" dirty="0">
                <a:cs typeface="B Lotus" pitchFamily="2" charset="-78"/>
              </a:rPr>
              <a:t> می‌توانید داده‌ها را چاپ کنید. باید چاپگر شما روشن و آماده به کار باشد.</a:t>
            </a:r>
            <a:endParaRPr lang="en-US" sz="1900" dirty="0">
              <a:cs typeface="B Lotus" pitchFamily="2" charset="-78"/>
            </a:endParaRPr>
          </a:p>
          <a:p>
            <a:pPr lvl="0" algn="just" rtl="1"/>
            <a:r>
              <a:rPr lang="fa-IR" sz="1900" dirty="0">
                <a:cs typeface="B Lotus" pitchFamily="2" charset="-78"/>
              </a:rPr>
              <a:t>با فرمان </a:t>
            </a:r>
            <a:r>
              <a:rPr lang="en-US" sz="1400" dirty="0">
                <a:cs typeface="B Lotus" pitchFamily="2" charset="-78"/>
              </a:rPr>
              <a:t>File/Rename Dataset</a:t>
            </a:r>
            <a:r>
              <a:rPr lang="fa-IR" sz="1400" dirty="0">
                <a:cs typeface="B Lotus" pitchFamily="2" charset="-78"/>
              </a:rPr>
              <a:t> </a:t>
            </a:r>
            <a:r>
              <a:rPr lang="fa-IR" sz="1900" dirty="0">
                <a:cs typeface="B Lotus" pitchFamily="2" charset="-78"/>
              </a:rPr>
              <a:t>می‌توانید نام پایگاه داده‌ها را تغییر دهید. </a:t>
            </a:r>
            <a:endParaRPr lang="en-US" sz="1900" dirty="0">
              <a:cs typeface="B Lotus" pitchFamily="2" charset="-78"/>
            </a:endParaRPr>
          </a:p>
          <a:p>
            <a:pPr lvl="0" algn="just" rtl="1"/>
            <a:r>
              <a:rPr lang="fa-IR" sz="1900" dirty="0">
                <a:cs typeface="B Lotus" pitchFamily="2" charset="-78"/>
              </a:rPr>
              <a:t>با فرمان </a:t>
            </a:r>
            <a:r>
              <a:rPr lang="en-US" sz="1400" dirty="0">
                <a:cs typeface="B Lotus" pitchFamily="2" charset="-78"/>
              </a:rPr>
              <a:t>File/Recently Used Data</a:t>
            </a:r>
            <a:r>
              <a:rPr lang="fa-IR" sz="1600" dirty="0">
                <a:cs typeface="B Lotus" pitchFamily="2" charset="-78"/>
              </a:rPr>
              <a:t> </a:t>
            </a:r>
            <a:r>
              <a:rPr lang="fa-IR" sz="1900" dirty="0">
                <a:cs typeface="B Lotus" pitchFamily="2" charset="-78"/>
              </a:rPr>
              <a:t>تعدادی از فایل داده‌ها را که اخیرا توسط نرم افزار استفاده شده‌اند، نمایش می‌دهد. در این گزینه این امکان برای شما فراهم است تا با صرفه جویی در وقت، سریعتر به داده‌ها دسترسی پیدا کنید. </a:t>
            </a:r>
            <a:endParaRPr lang="en-US" sz="1900" dirty="0">
              <a:cs typeface="B Lotus" pitchFamily="2" charset="-78"/>
            </a:endParaRPr>
          </a:p>
          <a:p>
            <a:pPr lvl="0" algn="just" rtl="1"/>
            <a:r>
              <a:rPr lang="fa-IR" sz="1900" dirty="0">
                <a:cs typeface="B Lotus" pitchFamily="2" charset="-78"/>
              </a:rPr>
              <a:t>اگر از فایل‌های دیگری غیر از فایل داده‌ها، استفاده می‌کنید، فرمان </a:t>
            </a:r>
            <a:r>
              <a:rPr lang="en-US" sz="1400" dirty="0">
                <a:cs typeface="B Lotus" pitchFamily="2" charset="-78"/>
              </a:rPr>
              <a:t>File/Recently Used File </a:t>
            </a:r>
            <a:r>
              <a:rPr lang="fa-IR" sz="1600" dirty="0">
                <a:cs typeface="B Lotus" pitchFamily="2" charset="-78"/>
              </a:rPr>
              <a:t> </a:t>
            </a:r>
            <a:r>
              <a:rPr lang="fa-IR" sz="1900" dirty="0">
                <a:cs typeface="B Lotus" pitchFamily="2" charset="-78"/>
              </a:rPr>
              <a:t>را به کار گیرید.</a:t>
            </a:r>
            <a:endParaRPr lang="en-US" sz="1900" dirty="0">
              <a:cs typeface="B Lotus" pitchFamily="2" charset="-78"/>
            </a:endParaRPr>
          </a:p>
          <a:p>
            <a:pPr algn="just" rtl="1">
              <a:buNone/>
            </a:pPr>
            <a:endParaRPr lang="fa-IR" dirty="0"/>
          </a:p>
        </p:txBody>
      </p:sp>
      <p:pic>
        <p:nvPicPr>
          <p:cNvPr id="6" name="Picture 5" descr="Snap3"/>
          <p:cNvPicPr/>
          <p:nvPr/>
        </p:nvPicPr>
        <p:blipFill>
          <a:blip r:embed="rId2" cstate="print"/>
          <a:stretch>
            <a:fillRect/>
          </a:stretch>
        </p:blipFill>
        <p:spPr bwMode="auto">
          <a:xfrm>
            <a:off x="357158" y="1643050"/>
            <a:ext cx="3643338" cy="4662490"/>
          </a:xfrm>
          <a:prstGeom prst="rect">
            <a:avLst/>
          </a:prstGeom>
          <a:ln>
            <a:noFill/>
          </a:ln>
          <a:effectLst>
            <a:outerShdw blurRad="190500" algn="tl" rotWithShape="0">
              <a:srgbClr val="000000">
                <a:alpha val="70000"/>
              </a:srgbClr>
            </a:outerShdw>
          </a:effectLst>
        </p:spPr>
      </p:pic>
      <p:sp>
        <p:nvSpPr>
          <p:cNvPr id="9" name="Title 1"/>
          <p:cNvSpPr>
            <a:spLocks noGrp="1"/>
          </p:cNvSpPr>
          <p:nvPr>
            <p:ph type="title"/>
          </p:nvPr>
        </p:nvSpPr>
        <p:spPr>
          <a:xfrm>
            <a:off x="4500562" y="300038"/>
            <a:ext cx="4049838" cy="914384"/>
          </a:xfrm>
        </p:spPr>
        <p:txBody>
          <a:bodyPr>
            <a:normAutofit/>
          </a:bodyPr>
          <a:lstStyle/>
          <a:p>
            <a:r>
              <a:rPr lang="fa-IR" sz="4000" b="1" dirty="0">
                <a:solidFill>
                  <a:schemeClr val="accent1"/>
                </a:solidFill>
                <a:cs typeface="B Titr" pitchFamily="2" charset="-78"/>
              </a:rPr>
              <a:t>گزينه هاي منوي فايل</a:t>
            </a:r>
          </a:p>
        </p:txBody>
      </p:sp>
      <p:sp>
        <p:nvSpPr>
          <p:cNvPr id="8"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16</a:t>
            </a:fld>
            <a:endParaRPr lang="en-US"/>
          </a:p>
        </p:txBody>
      </p:sp>
      <p:sp>
        <p:nvSpPr>
          <p:cNvPr id="5" name="Content Placeholder 4"/>
          <p:cNvSpPr>
            <a:spLocks noGrp="1"/>
          </p:cNvSpPr>
          <p:nvPr>
            <p:ph sz="quarter" idx="1"/>
          </p:nvPr>
        </p:nvSpPr>
        <p:spPr>
          <a:xfrm>
            <a:off x="1428728" y="1928834"/>
            <a:ext cx="7234068" cy="3286116"/>
          </a:xfrm>
        </p:spPr>
        <p:txBody>
          <a:bodyPr>
            <a:normAutofit/>
          </a:bodyPr>
          <a:lstStyle/>
          <a:p>
            <a:pPr marL="0" indent="0" algn="just" rtl="1"/>
            <a:r>
              <a:rPr lang="fa-IR" sz="2000" dirty="0">
                <a:cs typeface="B Lotus" pitchFamily="2" charset="-78"/>
              </a:rPr>
              <a:t>اگر می خواهید فونت رنگ یا اندازه خطوط صفحه نمایش داده ها را تغییر دهید، از منوی </a:t>
            </a:r>
            <a:r>
              <a:rPr lang="en-US" sz="1600" dirty="0">
                <a:cs typeface="B Lotus" pitchFamily="2" charset="-78"/>
              </a:rPr>
              <a:t>View</a:t>
            </a:r>
            <a:r>
              <a:rPr lang="fa-IR" sz="1600" dirty="0">
                <a:cs typeface="B Lotus" pitchFamily="2" charset="-78"/>
              </a:rPr>
              <a:t> </a:t>
            </a:r>
            <a:r>
              <a:rPr lang="fa-IR" sz="2000" dirty="0">
                <a:cs typeface="B Lotus" pitchFamily="2" charset="-78"/>
              </a:rPr>
              <a:t>گزینه </a:t>
            </a:r>
            <a:r>
              <a:rPr lang="en-US" sz="1600" dirty="0">
                <a:cs typeface="B Lotus" pitchFamily="2" charset="-78"/>
              </a:rPr>
              <a:t>Font</a:t>
            </a:r>
            <a:r>
              <a:rPr lang="fa-IR" sz="1600" dirty="0">
                <a:cs typeface="B Lotus" pitchFamily="2" charset="-78"/>
              </a:rPr>
              <a:t> </a:t>
            </a:r>
            <a:r>
              <a:rPr lang="fa-IR" sz="2000" dirty="0">
                <a:cs typeface="B Lotus" pitchFamily="2" charset="-78"/>
              </a:rPr>
              <a:t>را انتخاب کنید و در کادر محاوره آن تغییرات دلخواه را اعمال کنید.</a:t>
            </a:r>
            <a:endParaRPr lang="en-US" sz="2000" dirty="0">
              <a:cs typeface="B Lotus" pitchFamily="2" charset="-78"/>
            </a:endParaRPr>
          </a:p>
          <a:p>
            <a:pPr marL="0" indent="0" algn="just" rtl="1"/>
            <a:r>
              <a:rPr lang="en-US" sz="2000" dirty="0">
                <a:cs typeface="B Lotus" pitchFamily="2" charset="-78"/>
              </a:rPr>
              <a:t>  </a:t>
            </a:r>
            <a:r>
              <a:rPr lang="fa-IR" sz="2000" dirty="0">
                <a:cs typeface="B Lotus" pitchFamily="2" charset="-78"/>
              </a:rPr>
              <a:t>با فرمان </a:t>
            </a:r>
            <a:r>
              <a:rPr lang="en-US" sz="1600" dirty="0">
                <a:cs typeface="B Lotus" pitchFamily="2" charset="-78"/>
              </a:rPr>
              <a:t>View/Gridline</a:t>
            </a:r>
            <a:r>
              <a:rPr lang="fa-IR" sz="2000" dirty="0">
                <a:cs typeface="B Lotus" pitchFamily="2" charset="-78"/>
              </a:rPr>
              <a:t> می توانید در پنجره نمایش داده ها، خطوط مرزبندی بین سلولها را مخفی یا آشکار کنید.</a:t>
            </a:r>
            <a:endParaRPr lang="en-US" sz="2000" dirty="0">
              <a:cs typeface="B Lotus" pitchFamily="2" charset="-78"/>
            </a:endParaRPr>
          </a:p>
          <a:p>
            <a:pPr marL="0" indent="0" algn="just" rtl="1"/>
            <a:r>
              <a:rPr lang="fa-IR" sz="2000" dirty="0">
                <a:cs typeface="B Lotus" pitchFamily="2" charset="-78"/>
              </a:rPr>
              <a:t> با فرمان </a:t>
            </a:r>
            <a:r>
              <a:rPr lang="en-US" sz="1600" dirty="0">
                <a:cs typeface="B Lotus" pitchFamily="2" charset="-78"/>
              </a:rPr>
              <a:t>View /Valve Label</a:t>
            </a:r>
            <a:r>
              <a:rPr lang="fa-IR" sz="1600" dirty="0">
                <a:cs typeface="B Lotus" pitchFamily="2" charset="-78"/>
              </a:rPr>
              <a:t> </a:t>
            </a:r>
            <a:r>
              <a:rPr lang="fa-IR" sz="2000" dirty="0">
                <a:cs typeface="B Lotus" pitchFamily="2" charset="-78"/>
              </a:rPr>
              <a:t>می توانید داده های اسمی و رتبه ای را در در صفحه نمایش داده ها، به یکی از دو صورت </a:t>
            </a:r>
            <a:r>
              <a:rPr lang="fa-IR" sz="2000" dirty="0">
                <a:ln>
                  <a:solidFill>
                    <a:srgbClr val="C00000"/>
                  </a:solidFill>
                </a:ln>
                <a:solidFill>
                  <a:srgbClr val="0070C0"/>
                </a:solidFill>
                <a:cs typeface="B Lotus" pitchFamily="2" charset="-78"/>
              </a:rPr>
              <a:t>کد</a:t>
            </a:r>
            <a:r>
              <a:rPr lang="fa-IR" sz="2000" dirty="0">
                <a:cs typeface="B Lotus" pitchFamily="2" charset="-78"/>
              </a:rPr>
              <a:t> یا </a:t>
            </a:r>
            <a:r>
              <a:rPr lang="fa-IR" sz="2000" dirty="0">
                <a:ln>
                  <a:solidFill>
                    <a:srgbClr val="C00000"/>
                  </a:solidFill>
                </a:ln>
                <a:solidFill>
                  <a:srgbClr val="0070C0"/>
                </a:solidFill>
                <a:cs typeface="B Lotus" pitchFamily="2" charset="-78"/>
              </a:rPr>
              <a:t>برچسب</a:t>
            </a:r>
            <a:r>
              <a:rPr lang="fa-IR" sz="2000" dirty="0">
                <a:cs typeface="B Lotus" pitchFamily="2" charset="-78"/>
              </a:rPr>
              <a:t> نمایش دهید. </a:t>
            </a:r>
            <a:endParaRPr lang="en-US" sz="2000" dirty="0">
              <a:cs typeface="B Lotus" pitchFamily="2" charset="-78"/>
            </a:endParaRPr>
          </a:p>
          <a:p>
            <a:pPr marL="0" indent="0" algn="just" rtl="1"/>
            <a:r>
              <a:rPr lang="fa-IR" sz="2000" dirty="0">
                <a:cs typeface="B Lotus" pitchFamily="2" charset="-78"/>
              </a:rPr>
              <a:t> با فرمان </a:t>
            </a:r>
            <a:r>
              <a:rPr lang="en-US" sz="1600" dirty="0">
                <a:cs typeface="B Lotus" pitchFamily="2" charset="-78"/>
              </a:rPr>
              <a:t>Window/ Split</a:t>
            </a:r>
            <a:r>
              <a:rPr lang="fa-IR" sz="1600" dirty="0">
                <a:cs typeface="B Lotus" pitchFamily="2" charset="-78"/>
              </a:rPr>
              <a:t> </a:t>
            </a:r>
            <a:r>
              <a:rPr lang="fa-IR" sz="2000" dirty="0">
                <a:cs typeface="B Lotus" pitchFamily="2" charset="-78"/>
              </a:rPr>
              <a:t>می توان پنجره </a:t>
            </a:r>
            <a:r>
              <a:rPr lang="en-US" sz="1600" dirty="0">
                <a:cs typeface="B Lotus" pitchFamily="2" charset="-78"/>
              </a:rPr>
              <a:t>Data Editor</a:t>
            </a:r>
            <a:r>
              <a:rPr lang="fa-IR" sz="1600" dirty="0">
                <a:cs typeface="B Lotus" pitchFamily="2" charset="-78"/>
              </a:rPr>
              <a:t> </a:t>
            </a:r>
            <a:r>
              <a:rPr lang="fa-IR" sz="2000" dirty="0">
                <a:cs typeface="B Lotus" pitchFamily="2" charset="-78"/>
              </a:rPr>
              <a:t>را به چهار ناحیه تقسیم کرد و در صورت لزوم مرز نواحی با کلیک کردن و کشیدن موس تغییر داد. برای لغو فرمان فوق از دستور </a:t>
            </a:r>
            <a:r>
              <a:rPr lang="en-US" sz="1600" dirty="0">
                <a:cs typeface="B Lotus" pitchFamily="2" charset="-78"/>
              </a:rPr>
              <a:t>Window Split</a:t>
            </a:r>
            <a:r>
              <a:rPr lang="fa-IR" sz="1600" dirty="0">
                <a:cs typeface="B Lotus" pitchFamily="2" charset="-78"/>
              </a:rPr>
              <a:t> </a:t>
            </a:r>
            <a:r>
              <a:rPr lang="fa-IR" sz="2000" dirty="0">
                <a:cs typeface="B Lotus" pitchFamily="2" charset="-78"/>
              </a:rPr>
              <a:t>استفاده کنید. این کار برای فایلهایی  که حجم وسیعی از داده ها را در بر دارند، مفید است.</a:t>
            </a:r>
            <a:endParaRPr lang="en-US" sz="2000" dirty="0">
              <a:cs typeface="B Lotus" pitchFamily="2" charset="-78"/>
            </a:endParaRPr>
          </a:p>
          <a:p>
            <a:pPr marL="0" indent="0" algn="just">
              <a:buNone/>
            </a:pPr>
            <a:endParaRPr lang="fa-IR" dirty="0"/>
          </a:p>
        </p:txBody>
      </p:sp>
      <p:sp>
        <p:nvSpPr>
          <p:cNvPr id="8" name="Title 1"/>
          <p:cNvSpPr>
            <a:spLocks noGrp="1"/>
          </p:cNvSpPr>
          <p:nvPr>
            <p:ph type="title"/>
          </p:nvPr>
        </p:nvSpPr>
        <p:spPr>
          <a:xfrm>
            <a:off x="4500562" y="300038"/>
            <a:ext cx="4049838" cy="914384"/>
          </a:xfrm>
        </p:spPr>
        <p:txBody>
          <a:bodyPr>
            <a:normAutofit/>
          </a:bodyPr>
          <a:lstStyle/>
          <a:p>
            <a:r>
              <a:rPr lang="fa-IR" sz="4000" b="1" dirty="0">
                <a:solidFill>
                  <a:schemeClr val="accent1"/>
                </a:solidFill>
                <a:cs typeface="B Titr" pitchFamily="2" charset="-78"/>
              </a:rPr>
              <a:t>گزينه هاي منوي فايل</a:t>
            </a:r>
          </a:p>
        </p:txBody>
      </p:sp>
      <p:sp>
        <p:nvSpPr>
          <p:cNvPr id="7" name="AutoShape 9">
            <a:hlinkClick r:id="rId2"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17</a:t>
            </a:fld>
            <a:endParaRPr lang="en-US"/>
          </a:p>
        </p:txBody>
      </p:sp>
      <p:sp>
        <p:nvSpPr>
          <p:cNvPr id="5" name="Content Placeholder 4"/>
          <p:cNvSpPr>
            <a:spLocks noGrp="1"/>
          </p:cNvSpPr>
          <p:nvPr>
            <p:ph sz="quarter" idx="1"/>
          </p:nvPr>
        </p:nvSpPr>
        <p:spPr>
          <a:xfrm>
            <a:off x="357158" y="1785926"/>
            <a:ext cx="8448514" cy="4214842"/>
          </a:xfrm>
        </p:spPr>
        <p:txBody>
          <a:bodyPr>
            <a:normAutofit/>
          </a:bodyPr>
          <a:lstStyle/>
          <a:p>
            <a:pPr marL="0" indent="0" algn="r" rtl="1">
              <a:buNone/>
            </a:pPr>
            <a:r>
              <a:rPr lang="fa-IR" sz="2000" dirty="0">
                <a:cs typeface="B Lotus" pitchFamily="2" charset="-78"/>
              </a:rPr>
              <a:t>نرم افزار </a:t>
            </a:r>
            <a:r>
              <a:rPr lang="en-US" sz="1600" dirty="0">
                <a:cs typeface="B Lotus" pitchFamily="2" charset="-78"/>
              </a:rPr>
              <a:t>spss</a:t>
            </a:r>
            <a:r>
              <a:rPr lang="fa-IR" sz="1600" dirty="0">
                <a:cs typeface="B Lotus" pitchFamily="2" charset="-78"/>
              </a:rPr>
              <a:t> </a:t>
            </a:r>
            <a:r>
              <a:rPr lang="fa-IR" sz="2000" dirty="0">
                <a:cs typeface="B Lotus" pitchFamily="2" charset="-78"/>
              </a:rPr>
              <a:t>كه در ايران مورد استفاده قرار گرفته است، نسخه‌ای دانشجویی از این نرم افزار است و با اهداف آموزشی ارائه شده است. به همین منظور هنگام نصب نرم افزار تعدادی فایل داده برای استفاده کاربران در پوشه‌ای به نام </a:t>
            </a:r>
            <a:r>
              <a:rPr lang="en-US" sz="1400" dirty="0">
                <a:cs typeface="B Lotus" pitchFamily="2" charset="-78"/>
              </a:rPr>
              <a:t>Sample </a:t>
            </a:r>
            <a:r>
              <a:rPr lang="fa-IR" sz="1400" dirty="0">
                <a:cs typeface="B Lotus" pitchFamily="2" charset="-78"/>
              </a:rPr>
              <a:t> </a:t>
            </a:r>
          </a:p>
          <a:p>
            <a:pPr marL="0" indent="0" algn="r" rtl="1">
              <a:buNone/>
            </a:pPr>
            <a:r>
              <a:rPr lang="fa-IR" sz="2000" dirty="0">
                <a:cs typeface="B Lotus" pitchFamily="2" charset="-78"/>
              </a:rPr>
              <a:t>قرار داده شده است.</a:t>
            </a:r>
          </a:p>
          <a:p>
            <a:pPr marL="0" indent="0" algn="r" rtl="1">
              <a:buNone/>
            </a:pPr>
            <a:r>
              <a:rPr lang="fa-IR" sz="2000" dirty="0">
                <a:cs typeface="B Lotus" pitchFamily="2" charset="-78"/>
              </a:rPr>
              <a:t> برای دسترسی به این داده‌ها مسیر زیر</a:t>
            </a:r>
          </a:p>
          <a:p>
            <a:pPr marL="0" indent="0" algn="r" rtl="1">
              <a:buNone/>
            </a:pPr>
            <a:r>
              <a:rPr lang="fa-IR" sz="2000" dirty="0">
                <a:cs typeface="B Lotus" pitchFamily="2" charset="-78"/>
              </a:rPr>
              <a:t>را دنبال کنید:</a:t>
            </a:r>
          </a:p>
          <a:p>
            <a:pPr marL="0" indent="0" algn="r" rtl="1">
              <a:buNone/>
            </a:pPr>
            <a:r>
              <a:rPr lang="fa-IR" sz="1600" dirty="0"/>
              <a:t>    </a:t>
            </a:r>
            <a:r>
              <a:rPr lang="en-US" sz="1200" dirty="0"/>
              <a:t>C/Program File/SPSSLNC/SPSS17/Sample/</a:t>
            </a:r>
            <a:endParaRPr lang="en-US" sz="1600" dirty="0"/>
          </a:p>
          <a:p>
            <a:pPr marL="0" indent="0" algn="r" rtl="1">
              <a:buNone/>
            </a:pPr>
            <a:r>
              <a:rPr lang="fa-IR" sz="2000" dirty="0">
                <a:cs typeface="B Lotus" pitchFamily="2" charset="-78"/>
              </a:rPr>
              <a:t>پس از باز شدن كادر محاور آن مانند </a:t>
            </a:r>
          </a:p>
          <a:p>
            <a:pPr marL="0" indent="0" algn="r" rtl="1">
              <a:buNone/>
            </a:pPr>
            <a:r>
              <a:rPr lang="fa-IR" sz="2000" dirty="0">
                <a:cs typeface="B Lotus" pitchFamily="2" charset="-78"/>
              </a:rPr>
              <a:t>شكل، فايل مورد نظر را انتخاب كنيد و</a:t>
            </a:r>
          </a:p>
          <a:p>
            <a:pPr marL="0" indent="0" algn="r" rtl="1">
              <a:buNone/>
            </a:pPr>
            <a:r>
              <a:rPr lang="fa-IR" sz="2000" dirty="0">
                <a:cs typeface="B Lotus" pitchFamily="2" charset="-78"/>
              </a:rPr>
              <a:t>كليد </a:t>
            </a:r>
            <a:r>
              <a:rPr lang="en-US" sz="1400" dirty="0">
                <a:cs typeface="B Lotus" pitchFamily="2" charset="-78"/>
              </a:rPr>
              <a:t>Open</a:t>
            </a:r>
            <a:r>
              <a:rPr lang="fa-IR" sz="1400" dirty="0">
                <a:cs typeface="B Lotus" pitchFamily="2" charset="-78"/>
              </a:rPr>
              <a:t> </a:t>
            </a:r>
            <a:r>
              <a:rPr lang="fa-IR" sz="2000" dirty="0">
                <a:cs typeface="B Lotus" pitchFamily="2" charset="-78"/>
              </a:rPr>
              <a:t>را كليك كنيد.</a:t>
            </a:r>
          </a:p>
        </p:txBody>
      </p:sp>
      <p:pic>
        <p:nvPicPr>
          <p:cNvPr id="7" name="Picture 6" descr="Snap7"/>
          <p:cNvPicPr/>
          <p:nvPr/>
        </p:nvPicPr>
        <p:blipFill>
          <a:blip r:embed="rId2" cstate="print"/>
          <a:stretch>
            <a:fillRect/>
          </a:stretch>
        </p:blipFill>
        <p:spPr bwMode="auto">
          <a:xfrm>
            <a:off x="357158" y="2622780"/>
            <a:ext cx="5214974" cy="3592302"/>
          </a:xfrm>
          <a:prstGeom prst="rect">
            <a:avLst/>
          </a:prstGeom>
          <a:noFill/>
          <a:ln>
            <a:noFill/>
          </a:ln>
        </p:spPr>
      </p:pic>
      <p:sp>
        <p:nvSpPr>
          <p:cNvPr id="8" name="Title 1"/>
          <p:cNvSpPr>
            <a:spLocks noGrp="1"/>
          </p:cNvSpPr>
          <p:nvPr>
            <p:ph type="title"/>
          </p:nvPr>
        </p:nvSpPr>
        <p:spPr>
          <a:xfrm>
            <a:off x="3500430" y="300038"/>
            <a:ext cx="5049970" cy="914384"/>
          </a:xfrm>
        </p:spPr>
        <p:txBody>
          <a:bodyPr>
            <a:normAutofit/>
          </a:bodyPr>
          <a:lstStyle/>
          <a:p>
            <a:r>
              <a:rPr lang="fa-IR" sz="4000" b="1" dirty="0">
                <a:solidFill>
                  <a:schemeClr val="accent1"/>
                </a:solidFill>
                <a:cs typeface="B Titr" pitchFamily="2" charset="-78"/>
              </a:rPr>
              <a:t>دسترسي به پوشه داده ها</a:t>
            </a:r>
          </a:p>
        </p:txBody>
      </p:sp>
      <p:sp>
        <p:nvSpPr>
          <p:cNvPr id="10"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18</a:t>
            </a:fld>
            <a:endParaRPr lang="en-US"/>
          </a:p>
        </p:txBody>
      </p:sp>
      <p:sp>
        <p:nvSpPr>
          <p:cNvPr id="5" name="Content Placeholder 4"/>
          <p:cNvSpPr>
            <a:spLocks noGrp="1"/>
          </p:cNvSpPr>
          <p:nvPr>
            <p:ph sz="quarter" idx="1"/>
          </p:nvPr>
        </p:nvSpPr>
        <p:spPr>
          <a:xfrm>
            <a:off x="5429256" y="2143116"/>
            <a:ext cx="3304978" cy="3786214"/>
          </a:xfrm>
        </p:spPr>
        <p:txBody>
          <a:bodyPr>
            <a:normAutofit/>
          </a:bodyPr>
          <a:lstStyle/>
          <a:p>
            <a:pPr lvl="0" algn="r" rtl="1">
              <a:buNone/>
            </a:pPr>
            <a:r>
              <a:rPr lang="fa-IR" sz="1600" dirty="0">
                <a:cs typeface="B Lotus" pitchFamily="2" charset="-78"/>
              </a:rPr>
              <a:t>در بعضی مواقع فایل داده هایی که برای مطالعه در اختیار دارید در یک نرم افزار صفحه گسترده مانند </a:t>
            </a:r>
            <a:r>
              <a:rPr lang="en-US" sz="1400" dirty="0">
                <a:cs typeface="B Lotus" pitchFamily="2" charset="-78"/>
              </a:rPr>
              <a:t>Excel</a:t>
            </a:r>
            <a:r>
              <a:rPr lang="fa-IR" sz="1400" dirty="0">
                <a:cs typeface="B Lotus" pitchFamily="2" charset="-78"/>
              </a:rPr>
              <a:t> </a:t>
            </a:r>
            <a:r>
              <a:rPr lang="fa-IR" sz="1600" dirty="0">
                <a:cs typeface="B Lotus" pitchFamily="2" charset="-78"/>
              </a:rPr>
              <a:t>یا </a:t>
            </a:r>
            <a:r>
              <a:rPr lang="en-US" sz="1400" dirty="0">
                <a:cs typeface="B Lotus" pitchFamily="2" charset="-78"/>
              </a:rPr>
              <a:t>Access</a:t>
            </a:r>
            <a:r>
              <a:rPr lang="fa-IR" sz="1400" dirty="0">
                <a:cs typeface="B Lotus" pitchFamily="2" charset="-78"/>
              </a:rPr>
              <a:t> </a:t>
            </a:r>
            <a:r>
              <a:rPr lang="fa-IR" sz="1600" dirty="0">
                <a:cs typeface="B Lotus" pitchFamily="2" charset="-78"/>
              </a:rPr>
              <a:t>تایپ شده اند و شما ناگزیرید آنها را به محیط </a:t>
            </a:r>
            <a:r>
              <a:rPr lang="en-US" sz="1400" dirty="0">
                <a:cs typeface="B Lotus" pitchFamily="2" charset="-78"/>
              </a:rPr>
              <a:t>SPSS</a:t>
            </a:r>
            <a:r>
              <a:rPr lang="fa-IR" sz="1400" dirty="0">
                <a:cs typeface="B Lotus" pitchFamily="2" charset="-78"/>
              </a:rPr>
              <a:t> </a:t>
            </a:r>
            <a:r>
              <a:rPr lang="fa-IR" sz="1600" dirty="0">
                <a:cs typeface="B Lotus" pitchFamily="2" charset="-78"/>
              </a:rPr>
              <a:t>وارد کنید. برای فراخوانی یک فایل صفحه گسترده مانند </a:t>
            </a:r>
            <a:r>
              <a:rPr lang="en-US" sz="1400" dirty="0">
                <a:cs typeface="B Lotus" pitchFamily="2" charset="-78"/>
              </a:rPr>
              <a:t>Excel</a:t>
            </a:r>
            <a:r>
              <a:rPr lang="fa-IR" sz="1400" dirty="0">
                <a:cs typeface="B Lotus" pitchFamily="2" charset="-78"/>
              </a:rPr>
              <a:t> </a:t>
            </a:r>
            <a:r>
              <a:rPr lang="fa-IR" sz="1600" dirty="0">
                <a:cs typeface="B Lotus" pitchFamily="2" charset="-78"/>
              </a:rPr>
              <a:t>مراحل زیر را دنبال کنید.</a:t>
            </a:r>
          </a:p>
          <a:p>
            <a:pPr lvl="0" algn="r" rtl="1">
              <a:buNone/>
            </a:pPr>
            <a:r>
              <a:rPr lang="fa-IR" sz="1600" dirty="0"/>
              <a:t> </a:t>
            </a:r>
            <a:r>
              <a:rPr lang="fa-IR" sz="1600" dirty="0">
                <a:cs typeface="B Lotus" pitchFamily="2" charset="-78"/>
              </a:rPr>
              <a:t>مسیر </a:t>
            </a:r>
            <a:r>
              <a:rPr lang="en-US" sz="1400" dirty="0">
                <a:cs typeface="B Lotus" pitchFamily="2" charset="-78"/>
              </a:rPr>
              <a:t>File/Open/Data</a:t>
            </a:r>
            <a:r>
              <a:rPr lang="fa-IR" sz="1400" dirty="0">
                <a:cs typeface="B Lotus" pitchFamily="2" charset="-78"/>
              </a:rPr>
              <a:t> </a:t>
            </a:r>
            <a:r>
              <a:rPr lang="fa-IR" sz="1600" dirty="0">
                <a:cs typeface="B Lotus" pitchFamily="2" charset="-78"/>
              </a:rPr>
              <a:t>را انتخاب کنید تا کادر محاوره ای مانند شکل باز شود.</a:t>
            </a:r>
            <a:endParaRPr lang="en-US" sz="1600" dirty="0">
              <a:cs typeface="B Lotus" pitchFamily="2" charset="-78"/>
            </a:endParaRPr>
          </a:p>
          <a:p>
            <a:pPr lvl="0" algn="r" rtl="1">
              <a:buNone/>
            </a:pPr>
            <a:r>
              <a:rPr lang="fa-IR" sz="1600" dirty="0">
                <a:cs typeface="B Lotus" pitchFamily="2" charset="-78"/>
              </a:rPr>
              <a:t> از نوار کرکره ای </a:t>
            </a:r>
            <a:r>
              <a:rPr lang="en-US" sz="1400" dirty="0">
                <a:cs typeface="B Lotus" pitchFamily="2" charset="-78"/>
              </a:rPr>
              <a:t>File of Type</a:t>
            </a:r>
            <a:r>
              <a:rPr lang="fa-IR" sz="1400" dirty="0">
                <a:cs typeface="B Lotus" pitchFamily="2" charset="-78"/>
              </a:rPr>
              <a:t> </a:t>
            </a:r>
            <a:r>
              <a:rPr lang="fa-IR" sz="1600" dirty="0">
                <a:cs typeface="B Lotus" pitchFamily="2" charset="-78"/>
              </a:rPr>
              <a:t>فرمت </a:t>
            </a:r>
            <a:r>
              <a:rPr lang="en-US" sz="1400" dirty="0">
                <a:cs typeface="B Lotus" pitchFamily="2" charset="-78"/>
              </a:rPr>
              <a:t>Excel (*.xls)</a:t>
            </a:r>
            <a:r>
              <a:rPr lang="fa-IR" sz="1400" dirty="0">
                <a:cs typeface="B Lotus" pitchFamily="2" charset="-78"/>
              </a:rPr>
              <a:t> </a:t>
            </a:r>
            <a:r>
              <a:rPr lang="fa-IR" sz="1600" dirty="0">
                <a:cs typeface="B Lotus" pitchFamily="2" charset="-78"/>
              </a:rPr>
              <a:t>را انتخاب کنید. </a:t>
            </a:r>
            <a:endParaRPr lang="en-US" sz="1600" dirty="0">
              <a:cs typeface="B Lotus" pitchFamily="2" charset="-78"/>
            </a:endParaRPr>
          </a:p>
          <a:p>
            <a:pPr lvl="0" algn="r" rtl="1">
              <a:buNone/>
            </a:pPr>
            <a:r>
              <a:rPr lang="fa-IR" sz="1600" dirty="0">
                <a:cs typeface="B Lotus" pitchFamily="2" charset="-78"/>
              </a:rPr>
              <a:t>از کرکره ای </a:t>
            </a:r>
            <a:r>
              <a:rPr lang="en-US" sz="1400" dirty="0">
                <a:cs typeface="B Lotus" pitchFamily="2" charset="-78"/>
              </a:rPr>
              <a:t>Look in:</a:t>
            </a:r>
            <a:r>
              <a:rPr lang="fa-IR" sz="1400" dirty="0">
                <a:cs typeface="B Lotus" pitchFamily="2" charset="-78"/>
              </a:rPr>
              <a:t> </a:t>
            </a:r>
            <a:r>
              <a:rPr lang="fa-IR" sz="1600" dirty="0">
                <a:cs typeface="B Lotus" pitchFamily="2" charset="-78"/>
              </a:rPr>
              <a:t>مسیری را که فایل اکسل در آن قرار دارد برای نرم افزار مشخص کنید. </a:t>
            </a:r>
          </a:p>
          <a:p>
            <a:pPr lvl="0" algn="r" rtl="1">
              <a:buNone/>
            </a:pPr>
            <a:r>
              <a:rPr lang="fa-IR" sz="1600" dirty="0">
                <a:cs typeface="B Lotus" pitchFamily="2" charset="-78"/>
              </a:rPr>
              <a:t>نام فایل را در </a:t>
            </a:r>
            <a:r>
              <a:rPr lang="en-US" sz="1200" dirty="0">
                <a:cs typeface="B Lotus" pitchFamily="2" charset="-78"/>
              </a:rPr>
              <a:t>File Name</a:t>
            </a:r>
            <a:r>
              <a:rPr lang="en-US" sz="1400" dirty="0">
                <a:cs typeface="B Lotus" pitchFamily="2" charset="-78"/>
              </a:rPr>
              <a:t>:</a:t>
            </a:r>
            <a:r>
              <a:rPr lang="fa-IR" sz="1400" dirty="0">
                <a:cs typeface="B Lotus" pitchFamily="2" charset="-78"/>
              </a:rPr>
              <a:t> </a:t>
            </a:r>
            <a:r>
              <a:rPr lang="fa-IR" sz="1600" dirty="0">
                <a:cs typeface="B Lotus" pitchFamily="2" charset="-78"/>
              </a:rPr>
              <a:t>وارد کرده و کلید </a:t>
            </a:r>
            <a:r>
              <a:rPr lang="en-US" sz="1400" dirty="0">
                <a:cs typeface="B Lotus" pitchFamily="2" charset="-78"/>
              </a:rPr>
              <a:t>Open</a:t>
            </a:r>
            <a:r>
              <a:rPr lang="fa-IR" sz="1400" dirty="0">
                <a:cs typeface="B Lotus" pitchFamily="2" charset="-78"/>
              </a:rPr>
              <a:t> </a:t>
            </a:r>
            <a:r>
              <a:rPr lang="fa-IR" sz="1600" dirty="0">
                <a:cs typeface="B Lotus" pitchFamily="2" charset="-78"/>
              </a:rPr>
              <a:t>را کلیک کنید تا به كادر محاوره بعدي برويد.</a:t>
            </a:r>
            <a:endParaRPr lang="fa-IR" dirty="0"/>
          </a:p>
        </p:txBody>
      </p:sp>
      <p:pic>
        <p:nvPicPr>
          <p:cNvPr id="6" name="Picture 5" descr="Snap14"/>
          <p:cNvPicPr/>
          <p:nvPr/>
        </p:nvPicPr>
        <p:blipFill>
          <a:blip r:embed="rId2" cstate="print"/>
          <a:stretch>
            <a:fillRect/>
          </a:stretch>
        </p:blipFill>
        <p:spPr bwMode="auto">
          <a:xfrm>
            <a:off x="357158" y="1928801"/>
            <a:ext cx="4786346" cy="4071967"/>
          </a:xfrm>
          <a:prstGeom prst="rect">
            <a:avLst/>
          </a:prstGeom>
          <a:noFill/>
          <a:ln>
            <a:solidFill>
              <a:schemeClr val="tx1"/>
            </a:solidFill>
          </a:ln>
        </p:spPr>
      </p:pic>
      <p:sp>
        <p:nvSpPr>
          <p:cNvPr id="7" name="Title 1"/>
          <p:cNvSpPr>
            <a:spLocks noGrp="1"/>
          </p:cNvSpPr>
          <p:nvPr>
            <p:ph type="title"/>
          </p:nvPr>
        </p:nvSpPr>
        <p:spPr>
          <a:xfrm>
            <a:off x="3643306" y="300038"/>
            <a:ext cx="4907094" cy="914384"/>
          </a:xfrm>
        </p:spPr>
        <p:txBody>
          <a:bodyPr>
            <a:normAutofit/>
          </a:bodyPr>
          <a:lstStyle/>
          <a:p>
            <a:r>
              <a:rPr lang="fa-IR" sz="4000" b="1" dirty="0">
                <a:solidFill>
                  <a:schemeClr val="accent1"/>
                </a:solidFill>
                <a:cs typeface="B Titr" pitchFamily="2" charset="-78"/>
              </a:rPr>
              <a:t>فراخوان فايل داده ها</a:t>
            </a:r>
          </a:p>
        </p:txBody>
      </p:sp>
      <p:sp>
        <p:nvSpPr>
          <p:cNvPr id="9"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19</a:t>
            </a:fld>
            <a:endParaRPr lang="en-US"/>
          </a:p>
        </p:txBody>
      </p:sp>
      <p:sp>
        <p:nvSpPr>
          <p:cNvPr id="5" name="Content Placeholder 4"/>
          <p:cNvSpPr>
            <a:spLocks noGrp="1"/>
          </p:cNvSpPr>
          <p:nvPr>
            <p:ph sz="quarter" idx="1"/>
          </p:nvPr>
        </p:nvSpPr>
        <p:spPr>
          <a:xfrm>
            <a:off x="301752" y="1741362"/>
            <a:ext cx="8503920" cy="4045092"/>
          </a:xfrm>
        </p:spPr>
        <p:txBody>
          <a:bodyPr>
            <a:normAutofit/>
          </a:bodyPr>
          <a:lstStyle/>
          <a:p>
            <a:pPr lvl="0" algn="r" rtl="1">
              <a:buNone/>
            </a:pPr>
            <a:r>
              <a:rPr lang="fa-IR" sz="1800" dirty="0">
                <a:cs typeface="B Lotus" pitchFamily="2" charset="-78"/>
              </a:rPr>
              <a:t>در کادر محاوره باز شده گزینه </a:t>
            </a:r>
            <a:r>
              <a:rPr lang="en-US" sz="1400" dirty="0">
                <a:cs typeface="B Lotus" pitchFamily="2" charset="-78"/>
              </a:rPr>
              <a:t>Read Variable Name From the …</a:t>
            </a:r>
            <a:r>
              <a:rPr lang="fa-IR" sz="1400" dirty="0">
                <a:cs typeface="B Lotus" pitchFamily="2" charset="-78"/>
              </a:rPr>
              <a:t> </a:t>
            </a:r>
            <a:r>
              <a:rPr lang="fa-IR" sz="1800" dirty="0">
                <a:cs typeface="B Lotus" pitchFamily="2" charset="-78"/>
              </a:rPr>
              <a:t>را در صورتی که اسامی متغیرها در فایل صفحه گسترده نوشته شده است ، علامت دار کنید.</a:t>
            </a:r>
            <a:endParaRPr lang="en-US"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r>
              <a:rPr lang="fa-IR" sz="1800" dirty="0">
                <a:cs typeface="B Lotus" pitchFamily="2" charset="-78"/>
              </a:rPr>
              <a:t> </a:t>
            </a:r>
            <a:endParaRPr lang="en-US" sz="1800" dirty="0">
              <a:cs typeface="B Lotus" pitchFamily="2" charset="-78"/>
            </a:endParaRPr>
          </a:p>
          <a:p>
            <a:pPr algn="r" rtl="1">
              <a:buNone/>
            </a:pPr>
            <a:r>
              <a:rPr lang="fa-IR" sz="1800" dirty="0">
                <a:cs typeface="B Lotus" pitchFamily="2" charset="-78"/>
              </a:rPr>
              <a:t>  از کرکره ای </a:t>
            </a:r>
            <a:r>
              <a:rPr lang="en-US" sz="1400" dirty="0">
                <a:cs typeface="B Lotus" pitchFamily="2" charset="-78"/>
              </a:rPr>
              <a:t>Work Sheet:</a:t>
            </a:r>
            <a:r>
              <a:rPr lang="fa-IR" sz="1400" dirty="0">
                <a:cs typeface="B Lotus" pitchFamily="2" charset="-78"/>
              </a:rPr>
              <a:t> </a:t>
            </a:r>
            <a:r>
              <a:rPr lang="fa-IR" sz="1800" dirty="0">
                <a:cs typeface="B Lotus" pitchFamily="2" charset="-78"/>
              </a:rPr>
              <a:t>کاربرگی را که داده ها در آن وارد شده است برگزینید.</a:t>
            </a:r>
            <a:endParaRPr lang="en-US" sz="1800" dirty="0">
              <a:cs typeface="B Lotus" pitchFamily="2" charset="-78"/>
            </a:endParaRPr>
          </a:p>
          <a:p>
            <a:pPr lvl="0" algn="r" rtl="1">
              <a:buNone/>
            </a:pPr>
            <a:r>
              <a:rPr lang="fa-IR" sz="1800" dirty="0">
                <a:cs typeface="B Lotus" pitchFamily="2" charset="-78"/>
              </a:rPr>
              <a:t>اگر قصد دارید محدوده خاصی از داده ها را به </a:t>
            </a:r>
            <a:r>
              <a:rPr lang="en-US" sz="1400" dirty="0">
                <a:cs typeface="B Lotus" pitchFamily="2" charset="-78"/>
              </a:rPr>
              <a:t>SPSS</a:t>
            </a:r>
            <a:r>
              <a:rPr lang="fa-IR" sz="1400" dirty="0">
                <a:cs typeface="B Lotus" pitchFamily="2" charset="-78"/>
              </a:rPr>
              <a:t> </a:t>
            </a:r>
            <a:r>
              <a:rPr lang="fa-IR" sz="1800" dirty="0">
                <a:cs typeface="B Lotus" pitchFamily="2" charset="-78"/>
              </a:rPr>
              <a:t>وارد کنید در بخش </a:t>
            </a:r>
            <a:r>
              <a:rPr lang="en-US" sz="1400" dirty="0">
                <a:cs typeface="B Lotus" pitchFamily="2" charset="-78"/>
              </a:rPr>
              <a:t>Range</a:t>
            </a:r>
            <a:r>
              <a:rPr lang="en-US" sz="1800" dirty="0">
                <a:cs typeface="B Lotus" pitchFamily="2" charset="-78"/>
              </a:rPr>
              <a:t>:</a:t>
            </a:r>
            <a:r>
              <a:rPr lang="fa-IR" sz="1800" dirty="0">
                <a:cs typeface="B Lotus" pitchFamily="2" charset="-78"/>
              </a:rPr>
              <a:t> و یا متغیرهای رشته ای را در کادر </a:t>
            </a:r>
            <a:r>
              <a:rPr lang="en-US" sz="1400" dirty="0">
                <a:cs typeface="B Lotus" pitchFamily="2" charset="-78"/>
              </a:rPr>
              <a:t>Maximum Width For…</a:t>
            </a:r>
            <a:r>
              <a:rPr lang="fa-IR" sz="1400" dirty="0">
                <a:cs typeface="B Lotus" pitchFamily="2" charset="-78"/>
              </a:rPr>
              <a:t> </a:t>
            </a:r>
            <a:r>
              <a:rPr lang="fa-IR" sz="1800" dirty="0">
                <a:cs typeface="B Lotus" pitchFamily="2" charset="-78"/>
              </a:rPr>
              <a:t>مشخص کنید.  روی دکمه </a:t>
            </a:r>
            <a:r>
              <a:rPr lang="en-US" sz="1400" dirty="0">
                <a:cs typeface="B Lotus" pitchFamily="2" charset="-78"/>
              </a:rPr>
              <a:t>Open</a:t>
            </a:r>
            <a:r>
              <a:rPr lang="en-US" sz="1600" dirty="0">
                <a:cs typeface="B Lotus" pitchFamily="2" charset="-78"/>
              </a:rPr>
              <a:t>  </a:t>
            </a:r>
            <a:r>
              <a:rPr lang="fa-IR" sz="1600" dirty="0">
                <a:cs typeface="B Lotus" pitchFamily="2" charset="-78"/>
              </a:rPr>
              <a:t> </a:t>
            </a:r>
            <a:r>
              <a:rPr lang="fa-IR" sz="1800" dirty="0">
                <a:cs typeface="B Lotus" pitchFamily="2" charset="-78"/>
              </a:rPr>
              <a:t>کلیک کنید تا داده ها به محیط </a:t>
            </a:r>
            <a:r>
              <a:rPr lang="en-US" sz="1400" dirty="0">
                <a:cs typeface="B Lotus" pitchFamily="2" charset="-78"/>
              </a:rPr>
              <a:t>SPSS</a:t>
            </a:r>
            <a:r>
              <a:rPr lang="fa-IR" sz="1400" dirty="0">
                <a:cs typeface="B Lotus" pitchFamily="2" charset="-78"/>
              </a:rPr>
              <a:t> </a:t>
            </a:r>
            <a:r>
              <a:rPr lang="fa-IR" sz="1800" dirty="0">
                <a:cs typeface="B Lotus" pitchFamily="2" charset="-78"/>
              </a:rPr>
              <a:t>وارد شوند. </a:t>
            </a:r>
            <a:endParaRPr lang="fa-IR" dirty="0"/>
          </a:p>
        </p:txBody>
      </p:sp>
      <p:pic>
        <p:nvPicPr>
          <p:cNvPr id="6" name="Picture 5" descr="Snap15"/>
          <p:cNvPicPr/>
          <p:nvPr/>
        </p:nvPicPr>
        <p:blipFill>
          <a:blip r:embed="rId2" cstate="print"/>
          <a:stretch>
            <a:fillRect/>
          </a:stretch>
        </p:blipFill>
        <p:spPr bwMode="auto">
          <a:xfrm>
            <a:off x="2643175" y="2562234"/>
            <a:ext cx="3286148" cy="1938336"/>
          </a:xfrm>
          <a:prstGeom prst="rect">
            <a:avLst/>
          </a:prstGeom>
          <a:noFill/>
          <a:ln>
            <a:noFill/>
          </a:ln>
        </p:spPr>
      </p:pic>
      <p:sp>
        <p:nvSpPr>
          <p:cNvPr id="10" name="Title 1"/>
          <p:cNvSpPr>
            <a:spLocks noGrp="1"/>
          </p:cNvSpPr>
          <p:nvPr>
            <p:ph type="title"/>
          </p:nvPr>
        </p:nvSpPr>
        <p:spPr>
          <a:xfrm>
            <a:off x="3643306" y="300038"/>
            <a:ext cx="4907094" cy="914384"/>
          </a:xfrm>
        </p:spPr>
        <p:txBody>
          <a:bodyPr>
            <a:normAutofit/>
          </a:bodyPr>
          <a:lstStyle/>
          <a:p>
            <a:r>
              <a:rPr lang="fa-IR" sz="4000" b="1" dirty="0">
                <a:solidFill>
                  <a:schemeClr val="accent1"/>
                </a:solidFill>
                <a:cs typeface="B Titr" pitchFamily="2" charset="-78"/>
              </a:rPr>
              <a:t>فراخوان فايل داده ها</a:t>
            </a:r>
          </a:p>
        </p:txBody>
      </p:sp>
      <p:sp>
        <p:nvSpPr>
          <p:cNvPr id="8"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714612" y="428604"/>
            <a:ext cx="6000792" cy="707886"/>
          </a:xfrm>
          <a:prstGeom prst="rect">
            <a:avLst/>
          </a:prstGeom>
          <a:noFill/>
          <a:ln w="9525">
            <a:noFill/>
            <a:miter lim="800000"/>
            <a:headEnd/>
            <a:tailEnd/>
          </a:ln>
        </p:spPr>
        <p:txBody>
          <a:bodyPr wrap="square">
            <a:spAutoFit/>
          </a:bodyPr>
          <a:lstStyle/>
          <a:p>
            <a:pPr marL="53975" indent="-53975" rtl="1"/>
            <a:r>
              <a:rPr lang="fa-IR"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آشنایی با نرم افزار  </a:t>
            </a:r>
            <a:r>
              <a:rPr lang="en-US" sz="4000" b="1" dirty="0">
                <a:solidFill>
                  <a:schemeClr val="accent1"/>
                </a:solidFill>
                <a:effectLst>
                  <a:outerShdw blurRad="38100" dist="25500" dir="5400000" algn="tl" rotWithShape="0">
                    <a:srgbClr val="000000">
                      <a:satMod val="180000"/>
                      <a:alpha val="75000"/>
                    </a:srgbClr>
                  </a:outerShdw>
                </a:effectLst>
                <a:latin typeface="+mj-lt"/>
                <a:ea typeface="+mj-ea"/>
                <a:cs typeface="B Titr" pitchFamily="2" charset="-78"/>
              </a:rPr>
              <a:t>SPSS</a:t>
            </a:r>
          </a:p>
        </p:txBody>
      </p:sp>
      <p:pic>
        <p:nvPicPr>
          <p:cNvPr id="4102" name="Picture 5" descr="SEE_IT_SPSS_NEW copy"/>
          <p:cNvPicPr>
            <a:picLocks noChangeAspect="1" noChangeArrowheads="1"/>
          </p:cNvPicPr>
          <p:nvPr/>
        </p:nvPicPr>
        <p:blipFill>
          <a:blip r:embed="rId3" cstate="print"/>
          <a:srcRect/>
          <a:stretch>
            <a:fillRect/>
          </a:stretch>
        </p:blipFill>
        <p:spPr bwMode="auto">
          <a:xfrm>
            <a:off x="928662" y="2214554"/>
            <a:ext cx="2887276" cy="2620767"/>
          </a:xfrm>
          <a:prstGeom prst="rect">
            <a:avLst/>
          </a:prstGeom>
          <a:noFill/>
          <a:ln w="9525">
            <a:solidFill>
              <a:srgbClr val="7030A0"/>
            </a:solidFill>
            <a:miter lim="800000"/>
            <a:headEnd/>
            <a:tailEnd/>
          </a:ln>
          <a:effectLst>
            <a:glow rad="228600">
              <a:schemeClr val="accent4">
                <a:satMod val="175000"/>
                <a:alpha val="40000"/>
              </a:schemeClr>
            </a:glow>
          </a:effectLst>
        </p:spPr>
      </p:pic>
      <p:sp>
        <p:nvSpPr>
          <p:cNvPr id="9" name="Rounded Rectangle 8"/>
          <p:cNvSpPr/>
          <p:nvPr/>
        </p:nvSpPr>
        <p:spPr>
          <a:xfrm>
            <a:off x="5072066" y="1752600"/>
            <a:ext cx="3357586" cy="2209800"/>
          </a:xfrm>
          <a:prstGeom prst="roundRect">
            <a:avLst/>
          </a:prstGeom>
          <a:solidFill>
            <a:schemeClr val="tx2">
              <a:lumMod val="60000"/>
              <a:lumOff val="40000"/>
            </a:schemeClr>
          </a:solidFill>
          <a:effectLst>
            <a:outerShdw blurRad="50800" dist="25400" dir="5400000" rotWithShape="0">
              <a:srgbClr val="000000">
                <a:alpha val="35000"/>
              </a:srgbClr>
            </a:outerShdw>
            <a:reflection blurRad="6350" stA="50000" endA="300" endPos="90000" dir="5400000" sy="-100000" algn="bl" rotWithShape="0"/>
          </a:effectLst>
        </p:spPr>
        <p:style>
          <a:lnRef idx="3">
            <a:schemeClr val="lt1"/>
          </a:lnRef>
          <a:fillRef idx="1">
            <a:schemeClr val="accent3"/>
          </a:fillRef>
          <a:effectRef idx="1">
            <a:schemeClr val="accent3"/>
          </a:effectRef>
          <a:fontRef idx="minor">
            <a:schemeClr val="lt1"/>
          </a:fontRef>
        </p:style>
        <p:txBody>
          <a:bodyPr rtlCol="1" anchor="ctr"/>
          <a:lstStyle/>
          <a:p>
            <a:pPr algn="ctr"/>
            <a:r>
              <a:rPr lang="fa-IR"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قسمت چهارم</a:t>
            </a:r>
          </a:p>
        </p:txBody>
      </p:sp>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a:t>
            </a:fld>
            <a:endParaRPr lang="en-US"/>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20</a:t>
            </a:fld>
            <a:endParaRPr lang="en-US"/>
          </a:p>
        </p:txBody>
      </p:sp>
      <p:sp>
        <p:nvSpPr>
          <p:cNvPr id="5" name="Content Placeholder 4"/>
          <p:cNvSpPr>
            <a:spLocks noGrp="1"/>
          </p:cNvSpPr>
          <p:nvPr>
            <p:ph sz="quarter" idx="1"/>
          </p:nvPr>
        </p:nvSpPr>
        <p:spPr>
          <a:xfrm>
            <a:off x="5143504" y="1928802"/>
            <a:ext cx="3519292" cy="4143404"/>
          </a:xfrm>
        </p:spPr>
        <p:txBody>
          <a:bodyPr>
            <a:normAutofit fontScale="92500" lnSpcReduction="20000"/>
          </a:bodyPr>
          <a:lstStyle/>
          <a:p>
            <a:pPr marL="0" lvl="0" indent="0" algn="just" rtl="1">
              <a:buNone/>
            </a:pPr>
            <a:r>
              <a:rPr lang="fa-IR" sz="2000" dirty="0">
                <a:cs typeface="B Lotus" pitchFamily="2" charset="-78"/>
              </a:rPr>
              <a:t>اگر قصد دارید داده‌های </a:t>
            </a:r>
            <a:r>
              <a:rPr lang="en-US" sz="1700" dirty="0">
                <a:cs typeface="B Lotus" pitchFamily="2" charset="-78"/>
              </a:rPr>
              <a:t>SPSS</a:t>
            </a:r>
            <a:r>
              <a:rPr lang="fa-IR" sz="1700" dirty="0">
                <a:cs typeface="B Lotus" pitchFamily="2" charset="-78"/>
              </a:rPr>
              <a:t> </a:t>
            </a:r>
            <a:r>
              <a:rPr lang="fa-IR" sz="2000" dirty="0">
                <a:cs typeface="B Lotus" pitchFamily="2" charset="-78"/>
              </a:rPr>
              <a:t>را به فرمتهای دیگری تبدیل کنید و از آنها در محیط نرم افزارهای دیگر استفاده کنید، مثلاً می‌خواهید یک فایل داده در </a:t>
            </a:r>
            <a:r>
              <a:rPr lang="en-US" sz="1700" dirty="0">
                <a:cs typeface="B Lotus" pitchFamily="2" charset="-78"/>
              </a:rPr>
              <a:t>SPSS</a:t>
            </a:r>
            <a:r>
              <a:rPr lang="fa-IR" sz="1700" dirty="0">
                <a:cs typeface="B Lotus" pitchFamily="2" charset="-78"/>
              </a:rPr>
              <a:t> </a:t>
            </a:r>
            <a:r>
              <a:rPr lang="fa-IR" sz="2000" dirty="0">
                <a:cs typeface="B Lotus" pitchFamily="2" charset="-78"/>
              </a:rPr>
              <a:t>را با فرمت </a:t>
            </a:r>
            <a:r>
              <a:rPr lang="en-US" sz="1700" dirty="0">
                <a:cs typeface="B Lotus" pitchFamily="2" charset="-78"/>
              </a:rPr>
              <a:t>Excel</a:t>
            </a:r>
            <a:r>
              <a:rPr lang="fa-IR" sz="1700" dirty="0">
                <a:cs typeface="B Lotus" pitchFamily="2" charset="-78"/>
              </a:rPr>
              <a:t> </a:t>
            </a:r>
            <a:r>
              <a:rPr lang="fa-IR" sz="2000" dirty="0">
                <a:cs typeface="B Lotus" pitchFamily="2" charset="-78"/>
              </a:rPr>
              <a:t>ذخیره نمائید، باید مراحل زیر را دنبال کنید:</a:t>
            </a:r>
            <a:endParaRPr lang="en-US" sz="2000" dirty="0">
              <a:cs typeface="B Lotus" pitchFamily="2" charset="-78"/>
            </a:endParaRPr>
          </a:p>
          <a:p>
            <a:pPr marL="0" lvl="0" indent="0" algn="just" rtl="1">
              <a:buNone/>
            </a:pPr>
            <a:r>
              <a:rPr lang="fa-IR" sz="2000" dirty="0">
                <a:cs typeface="B Lotus" pitchFamily="2" charset="-78"/>
              </a:rPr>
              <a:t>فایلی را که می‌خواهید با فرمت دیگری غیر از </a:t>
            </a:r>
            <a:r>
              <a:rPr lang="en-US" sz="1700" dirty="0">
                <a:cs typeface="B Lotus" pitchFamily="2" charset="-78"/>
              </a:rPr>
              <a:t>SPSS</a:t>
            </a:r>
            <a:r>
              <a:rPr lang="fa-IR" sz="1700" dirty="0">
                <a:cs typeface="B Lotus" pitchFamily="2" charset="-78"/>
              </a:rPr>
              <a:t> </a:t>
            </a:r>
            <a:r>
              <a:rPr lang="fa-IR" sz="2000" dirty="0">
                <a:cs typeface="B Lotus" pitchFamily="2" charset="-78"/>
              </a:rPr>
              <a:t>ذخیره کنید، باز کنید.</a:t>
            </a:r>
            <a:endParaRPr lang="en-US" sz="2000" dirty="0">
              <a:cs typeface="B Lotus" pitchFamily="2" charset="-78"/>
            </a:endParaRPr>
          </a:p>
          <a:p>
            <a:pPr marL="0" indent="0" algn="just" rtl="1">
              <a:buNone/>
            </a:pPr>
            <a:r>
              <a:rPr lang="fa-IR" sz="2000" dirty="0">
                <a:cs typeface="B Lotus" pitchFamily="2" charset="-78"/>
              </a:rPr>
              <a:t>فرمان </a:t>
            </a:r>
            <a:r>
              <a:rPr lang="en-US" sz="1700" dirty="0">
                <a:cs typeface="B Lotus" pitchFamily="2" charset="-78"/>
              </a:rPr>
              <a:t>File/Save as..</a:t>
            </a:r>
            <a:r>
              <a:rPr lang="fa-IR" sz="1700" dirty="0">
                <a:cs typeface="B Lotus" pitchFamily="2" charset="-78"/>
              </a:rPr>
              <a:t> </a:t>
            </a:r>
            <a:r>
              <a:rPr lang="fa-IR" sz="2000" dirty="0">
                <a:cs typeface="B Lotus" pitchFamily="2" charset="-78"/>
              </a:rPr>
              <a:t>را اجرا کنید تا کادر محاوره اي مانند شكل بازشود.</a:t>
            </a:r>
          </a:p>
          <a:p>
            <a:pPr marL="0" lvl="0" indent="0" algn="just" rtl="1">
              <a:buNone/>
            </a:pPr>
            <a:r>
              <a:rPr lang="fa-IR" sz="2000" dirty="0">
                <a:cs typeface="B Lotus" pitchFamily="2" charset="-78"/>
              </a:rPr>
              <a:t>از کشوی کرکره ای </a:t>
            </a:r>
            <a:r>
              <a:rPr lang="en-US" sz="1600" dirty="0">
                <a:cs typeface="B Lotus" pitchFamily="2" charset="-78"/>
              </a:rPr>
              <a:t>Save as Type:</a:t>
            </a:r>
            <a:r>
              <a:rPr lang="fa-IR" sz="1600" dirty="0">
                <a:cs typeface="B Lotus" pitchFamily="2" charset="-78"/>
              </a:rPr>
              <a:t> </a:t>
            </a:r>
            <a:r>
              <a:rPr lang="fa-IR" sz="2000" dirty="0">
                <a:cs typeface="B Lotus" pitchFamily="2" charset="-78"/>
              </a:rPr>
              <a:t>گزینه </a:t>
            </a:r>
            <a:r>
              <a:rPr lang="en-US" sz="1600" dirty="0">
                <a:cs typeface="B Lotus" pitchFamily="2" charset="-78"/>
              </a:rPr>
              <a:t>Excel 97 Through 2003 (*.xls)</a:t>
            </a:r>
            <a:r>
              <a:rPr lang="fa-IR" sz="1600" dirty="0">
                <a:cs typeface="B Lotus" pitchFamily="2" charset="-78"/>
              </a:rPr>
              <a:t> </a:t>
            </a:r>
            <a:r>
              <a:rPr lang="fa-IR" sz="2000" dirty="0">
                <a:cs typeface="B Lotus" pitchFamily="2" charset="-78"/>
              </a:rPr>
              <a:t>یا </a:t>
            </a:r>
            <a:r>
              <a:rPr lang="en-US" sz="1600" dirty="0">
                <a:cs typeface="B Lotus" pitchFamily="2" charset="-78"/>
              </a:rPr>
              <a:t>Excel 2007(*.xls)</a:t>
            </a:r>
            <a:r>
              <a:rPr lang="fa-IR" sz="1600" dirty="0">
                <a:cs typeface="B Lotus" pitchFamily="2" charset="-78"/>
              </a:rPr>
              <a:t> </a:t>
            </a:r>
            <a:r>
              <a:rPr lang="fa-IR" sz="2000" dirty="0">
                <a:cs typeface="B Lotus" pitchFamily="2" charset="-78"/>
              </a:rPr>
              <a:t>را انتخاب کنید.</a:t>
            </a:r>
            <a:endParaRPr lang="en-US" sz="2000" dirty="0">
              <a:cs typeface="B Lotus" pitchFamily="2" charset="-78"/>
            </a:endParaRPr>
          </a:p>
          <a:p>
            <a:pPr marL="0" lvl="0" indent="0" algn="just" rtl="1">
              <a:buNone/>
            </a:pPr>
            <a:r>
              <a:rPr lang="fa-IR" sz="2000" dirty="0">
                <a:cs typeface="B Lotus" pitchFamily="2" charset="-78"/>
              </a:rPr>
              <a:t>در بخش </a:t>
            </a:r>
            <a:r>
              <a:rPr lang="en-US" sz="1700" dirty="0">
                <a:cs typeface="B Lotus" pitchFamily="2" charset="-78"/>
              </a:rPr>
              <a:t>File name:</a:t>
            </a:r>
            <a:r>
              <a:rPr lang="fa-IR" sz="1700" dirty="0">
                <a:cs typeface="B Lotus" pitchFamily="2" charset="-78"/>
              </a:rPr>
              <a:t> </a:t>
            </a:r>
            <a:r>
              <a:rPr lang="fa-IR" sz="2000" dirty="0">
                <a:cs typeface="B Lotus" pitchFamily="2" charset="-78"/>
              </a:rPr>
              <a:t>برای فایل جدیدی که ایجاد می کنیم یک اسم انتخاب نمائید.</a:t>
            </a:r>
            <a:endParaRPr lang="en-US" sz="2000" dirty="0">
              <a:cs typeface="B Lotus" pitchFamily="2" charset="-78"/>
            </a:endParaRPr>
          </a:p>
          <a:p>
            <a:pPr marL="0" lvl="0" indent="0" algn="just" rtl="1">
              <a:buNone/>
            </a:pPr>
            <a:r>
              <a:rPr lang="fa-IR" sz="2000" dirty="0">
                <a:cs typeface="B Lotus" pitchFamily="2" charset="-78"/>
              </a:rPr>
              <a:t>مسیری را که می خواهید فایل تبدیل شده را ذخیره کنید از </a:t>
            </a:r>
            <a:r>
              <a:rPr lang="en-US" sz="1600" dirty="0">
                <a:cs typeface="B Lotus" pitchFamily="2" charset="-78"/>
              </a:rPr>
              <a:t>Save in:</a:t>
            </a:r>
            <a:r>
              <a:rPr lang="fa-IR" sz="1600" dirty="0">
                <a:cs typeface="B Lotus" pitchFamily="2" charset="-78"/>
              </a:rPr>
              <a:t> </a:t>
            </a:r>
            <a:r>
              <a:rPr lang="fa-IR" sz="2000" dirty="0">
                <a:cs typeface="B Lotus" pitchFamily="2" charset="-78"/>
              </a:rPr>
              <a:t>معین کنید.</a:t>
            </a:r>
            <a:endParaRPr lang="fa-IR" dirty="0"/>
          </a:p>
        </p:txBody>
      </p:sp>
      <p:pic>
        <p:nvPicPr>
          <p:cNvPr id="6" name="Picture 5" descr="Snap1"/>
          <p:cNvPicPr/>
          <p:nvPr/>
        </p:nvPicPr>
        <p:blipFill>
          <a:blip r:embed="rId2" cstate="print"/>
          <a:stretch>
            <a:fillRect/>
          </a:stretch>
        </p:blipFill>
        <p:spPr bwMode="auto">
          <a:xfrm>
            <a:off x="357158" y="2143116"/>
            <a:ext cx="4643470" cy="3571900"/>
          </a:xfrm>
          <a:prstGeom prst="rect">
            <a:avLst/>
          </a:prstGeom>
          <a:noFill/>
          <a:ln>
            <a:noFill/>
          </a:ln>
        </p:spPr>
      </p:pic>
      <p:sp>
        <p:nvSpPr>
          <p:cNvPr id="7" name="Title 1"/>
          <p:cNvSpPr>
            <a:spLocks noGrp="1"/>
          </p:cNvSpPr>
          <p:nvPr>
            <p:ph type="title"/>
          </p:nvPr>
        </p:nvSpPr>
        <p:spPr>
          <a:xfrm>
            <a:off x="4643438" y="300038"/>
            <a:ext cx="3906962" cy="914384"/>
          </a:xfrm>
        </p:spPr>
        <p:txBody>
          <a:bodyPr>
            <a:normAutofit/>
          </a:bodyPr>
          <a:lstStyle/>
          <a:p>
            <a:r>
              <a:rPr lang="fa-IR" sz="4000" b="1" dirty="0">
                <a:solidFill>
                  <a:schemeClr val="accent1"/>
                </a:solidFill>
                <a:cs typeface="B Titr" pitchFamily="2" charset="-78"/>
              </a:rPr>
              <a:t>ذخيره فايل داده ها</a:t>
            </a:r>
          </a:p>
        </p:txBody>
      </p:sp>
      <p:sp>
        <p:nvSpPr>
          <p:cNvPr id="9"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21</a:t>
            </a:fld>
            <a:endParaRPr lang="en-US"/>
          </a:p>
        </p:txBody>
      </p:sp>
      <p:sp>
        <p:nvSpPr>
          <p:cNvPr id="5" name="Content Placeholder 4"/>
          <p:cNvSpPr>
            <a:spLocks noGrp="1"/>
          </p:cNvSpPr>
          <p:nvPr>
            <p:ph sz="quarter" idx="1"/>
          </p:nvPr>
        </p:nvSpPr>
        <p:spPr>
          <a:xfrm>
            <a:off x="1571604" y="2074866"/>
            <a:ext cx="6858048" cy="3282960"/>
          </a:xfrm>
        </p:spPr>
        <p:txBody>
          <a:bodyPr/>
          <a:lstStyle/>
          <a:p>
            <a:pPr marL="0" indent="0" algn="just" rtl="1">
              <a:buNone/>
            </a:pPr>
            <a:r>
              <a:rPr lang="fa-IR" sz="2400" dirty="0"/>
              <a:t>گاهی اوقات کاربران می‌خواهند به منظور خاصی اطلاعات مربوط به فایل داده را در اختیار داشته باشند، امکان مشاهده جزئیات مربوط به متغیرها مانند: نام، نوع، مقادیر و برچسب‌های مقادیر آنها مفید می‌باشد. مخصوصاً اگر فایل داده‌ای که کار می‌کنید بزرگ باشد و شما نام همه متغیرها را نتوانید به خاطر بسپارید. </a:t>
            </a:r>
            <a:endParaRPr lang="en-US" sz="2400" dirty="0"/>
          </a:p>
          <a:p>
            <a:pPr marL="0" indent="0" algn="just" rtl="1">
              <a:buNone/>
            </a:pPr>
            <a:r>
              <a:rPr lang="fa-IR" sz="2400" dirty="0"/>
              <a:t>شاید بخواهید اطلاعات مربوط به متغیرهای فایل داده‌ای را که در حال حاضر بر روی آن کار می‌کنید، در خروجی مشاهده کنید و احتمالا از آن یک نسخه چاپی تهیه کنید. </a:t>
            </a:r>
            <a:endParaRPr lang="en-US" sz="2400" dirty="0"/>
          </a:p>
          <a:p>
            <a:pPr algn="just" rtl="1">
              <a:buNone/>
            </a:pPr>
            <a:endParaRPr lang="fa-IR" sz="2400" dirty="0"/>
          </a:p>
        </p:txBody>
      </p:sp>
      <p:sp>
        <p:nvSpPr>
          <p:cNvPr id="6" name="Title 1"/>
          <p:cNvSpPr>
            <a:spLocks noGrp="1"/>
          </p:cNvSpPr>
          <p:nvPr>
            <p:ph type="title"/>
          </p:nvPr>
        </p:nvSpPr>
        <p:spPr>
          <a:xfrm>
            <a:off x="3929058" y="300038"/>
            <a:ext cx="4621342" cy="914384"/>
          </a:xfrm>
        </p:spPr>
        <p:txBody>
          <a:bodyPr>
            <a:normAutofit/>
          </a:bodyPr>
          <a:lstStyle/>
          <a:p>
            <a:r>
              <a:rPr lang="fa-IR" sz="4000" b="1" dirty="0">
                <a:solidFill>
                  <a:schemeClr val="accent1"/>
                </a:solidFill>
                <a:cs typeface="B Titr" pitchFamily="2" charset="-78"/>
              </a:rPr>
              <a:t>اطلاعات يك فايل داده</a:t>
            </a:r>
          </a:p>
        </p:txBody>
      </p:sp>
      <p:sp>
        <p:nvSpPr>
          <p:cNvPr id="8" name="AutoShape 9">
            <a:hlinkClick r:id="rId2"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fa-IR"/>
              <a:t>تهیه و تنظیم: محمدرضا میرزاده</a:t>
            </a:r>
            <a:endParaRPr lang="en-US"/>
          </a:p>
        </p:txBody>
      </p:sp>
      <p:sp>
        <p:nvSpPr>
          <p:cNvPr id="4" name="Slide Number Placeholder 3"/>
          <p:cNvSpPr>
            <a:spLocks noGrp="1"/>
          </p:cNvSpPr>
          <p:nvPr>
            <p:ph type="sldNum" sz="quarter" idx="12"/>
          </p:nvPr>
        </p:nvSpPr>
        <p:spPr/>
        <p:txBody>
          <a:bodyPr/>
          <a:lstStyle/>
          <a:p>
            <a:pPr>
              <a:defRPr/>
            </a:pPr>
            <a:fld id="{7C8E3E73-4799-4F9C-8E70-302AAC0E1144}" type="slidenum">
              <a:rPr lang="ar-SA" smtClean="0"/>
              <a:pPr>
                <a:defRPr/>
              </a:pPr>
              <a:t>22</a:t>
            </a:fld>
            <a:endParaRPr lang="en-US"/>
          </a:p>
        </p:txBody>
      </p:sp>
      <p:sp>
        <p:nvSpPr>
          <p:cNvPr id="5" name="Content Placeholder 4"/>
          <p:cNvSpPr>
            <a:spLocks noGrp="1"/>
          </p:cNvSpPr>
          <p:nvPr>
            <p:ph sz="quarter" idx="1"/>
          </p:nvPr>
        </p:nvSpPr>
        <p:spPr>
          <a:xfrm>
            <a:off x="3857620" y="2074866"/>
            <a:ext cx="4757742" cy="2782894"/>
          </a:xfrm>
        </p:spPr>
        <p:txBody>
          <a:bodyPr>
            <a:normAutofit/>
          </a:bodyPr>
          <a:lstStyle/>
          <a:p>
            <a:pPr algn="r" rtl="1">
              <a:buNone/>
            </a:pPr>
            <a:r>
              <a:rPr lang="fa-IR" sz="2400" dirty="0">
                <a:cs typeface="B Lotus" pitchFamily="2" charset="-78"/>
              </a:rPr>
              <a:t>در نوارمنو گزینه </a:t>
            </a:r>
            <a:r>
              <a:rPr lang="en-US" sz="1800" dirty="0">
                <a:cs typeface="B Lotus" pitchFamily="2" charset="-78"/>
              </a:rPr>
              <a:t>File</a:t>
            </a:r>
            <a:r>
              <a:rPr lang="fa-IR" sz="1800" dirty="0">
                <a:cs typeface="B Lotus" pitchFamily="2" charset="-78"/>
              </a:rPr>
              <a:t> </a:t>
            </a:r>
            <a:r>
              <a:rPr lang="fa-IR" sz="2400" dirty="0">
                <a:cs typeface="B Lotus" pitchFamily="2" charset="-78"/>
              </a:rPr>
              <a:t>را انتخاب کنید.</a:t>
            </a:r>
            <a:endParaRPr lang="en-US" sz="2400" dirty="0">
              <a:cs typeface="B Lotus" pitchFamily="2" charset="-78"/>
            </a:endParaRPr>
          </a:p>
          <a:p>
            <a:pPr algn="r" rtl="1">
              <a:buNone/>
            </a:pPr>
            <a:r>
              <a:rPr lang="fa-IR" sz="2400" dirty="0">
                <a:cs typeface="B Lotus" pitchFamily="2" charset="-78"/>
              </a:rPr>
              <a:t> سپس گزینه</a:t>
            </a:r>
          </a:p>
          <a:p>
            <a:pPr algn="r" rtl="1">
              <a:buNone/>
            </a:pPr>
            <a:r>
              <a:rPr lang="fa-IR" sz="2400" dirty="0">
                <a:cs typeface="B Lotus" pitchFamily="2" charset="-78"/>
              </a:rPr>
              <a:t> </a:t>
            </a:r>
            <a:r>
              <a:rPr lang="en-US" sz="1800" dirty="0">
                <a:cs typeface="B Lotus" pitchFamily="2" charset="-78"/>
              </a:rPr>
              <a:t>Display Data File Information/Working File     </a:t>
            </a:r>
            <a:r>
              <a:rPr lang="fa-IR" sz="1800" dirty="0">
                <a:cs typeface="B Lotus" pitchFamily="2" charset="-78"/>
              </a:rPr>
              <a:t> </a:t>
            </a:r>
            <a:endParaRPr lang="fa-IR" sz="2400" dirty="0">
              <a:cs typeface="B Lotus" pitchFamily="2" charset="-78"/>
            </a:endParaRPr>
          </a:p>
          <a:p>
            <a:pPr algn="r" rtl="1">
              <a:buNone/>
            </a:pPr>
            <a:r>
              <a:rPr lang="fa-IR" sz="2400" dirty="0">
                <a:cs typeface="B Lotus" pitchFamily="2" charset="-78"/>
              </a:rPr>
              <a:t>را انتخاب کنید.</a:t>
            </a:r>
          </a:p>
          <a:p>
            <a:pPr algn="r" rtl="1">
              <a:buNone/>
            </a:pPr>
            <a:r>
              <a:rPr lang="fa-IR" sz="2400" dirty="0">
                <a:cs typeface="B Lotus" pitchFamily="2" charset="-78"/>
              </a:rPr>
              <a:t>نتیجه کار نام تمامی متغیرهای فایل حاضر همراه </a:t>
            </a:r>
          </a:p>
          <a:p>
            <a:pPr algn="r" rtl="1">
              <a:buNone/>
            </a:pPr>
            <a:r>
              <a:rPr lang="fa-IR" sz="2400" dirty="0">
                <a:cs typeface="B Lotus" pitchFamily="2" charset="-78"/>
              </a:rPr>
              <a:t>با مشخصات کاملی از آنها را در خروجی مشاهده </a:t>
            </a:r>
          </a:p>
          <a:p>
            <a:pPr algn="r" rtl="1">
              <a:buNone/>
            </a:pPr>
            <a:r>
              <a:rPr lang="fa-IR" sz="2400" dirty="0">
                <a:cs typeface="B Lotus" pitchFamily="2" charset="-78"/>
              </a:rPr>
              <a:t>خواهید کرد.</a:t>
            </a:r>
            <a:endParaRPr lang="fa-IR" sz="2000" dirty="0">
              <a:cs typeface="B Lotus" pitchFamily="2" charset="-78"/>
            </a:endParaRPr>
          </a:p>
          <a:p>
            <a:pPr algn="r" rtl="1">
              <a:buNone/>
            </a:pPr>
            <a:endParaRPr lang="fa-IR" sz="2000" dirty="0">
              <a:cs typeface="B Lotus" pitchFamily="2" charset="-78"/>
            </a:endParaRPr>
          </a:p>
          <a:p>
            <a:pPr algn="r" rtl="1">
              <a:buNone/>
            </a:pPr>
            <a:endParaRPr lang="en-US" sz="2000" dirty="0">
              <a:cs typeface="B Lotus" pitchFamily="2" charset="-78"/>
            </a:endParaRPr>
          </a:p>
          <a:p>
            <a:pPr algn="r">
              <a:buNone/>
            </a:pPr>
            <a:endParaRPr lang="fa-IR" sz="2000" dirty="0">
              <a:cs typeface="B Lotus" pitchFamily="2" charset="-78"/>
            </a:endParaRPr>
          </a:p>
        </p:txBody>
      </p:sp>
      <p:pic>
        <p:nvPicPr>
          <p:cNvPr id="6" name="Picture 5" descr="Snap2"/>
          <p:cNvPicPr/>
          <p:nvPr/>
        </p:nvPicPr>
        <p:blipFill>
          <a:blip r:embed="rId2" cstate="print"/>
          <a:stretch>
            <a:fillRect/>
          </a:stretch>
        </p:blipFill>
        <p:spPr bwMode="auto">
          <a:xfrm>
            <a:off x="571472" y="1714488"/>
            <a:ext cx="3143272" cy="4429156"/>
          </a:xfrm>
          <a:prstGeom prst="rect">
            <a:avLst/>
          </a:prstGeom>
          <a:ln>
            <a:noFill/>
          </a:ln>
          <a:effectLst>
            <a:outerShdw blurRad="190500" algn="tl" rotWithShape="0">
              <a:srgbClr val="000000">
                <a:alpha val="70000"/>
              </a:srgbClr>
            </a:outerShdw>
          </a:effectLst>
        </p:spPr>
      </p:pic>
      <p:sp>
        <p:nvSpPr>
          <p:cNvPr id="10" name="Title 1"/>
          <p:cNvSpPr>
            <a:spLocks noGrp="1"/>
          </p:cNvSpPr>
          <p:nvPr>
            <p:ph type="title"/>
          </p:nvPr>
        </p:nvSpPr>
        <p:spPr>
          <a:xfrm>
            <a:off x="3929058" y="300038"/>
            <a:ext cx="4621342" cy="914384"/>
          </a:xfrm>
        </p:spPr>
        <p:txBody>
          <a:bodyPr>
            <a:normAutofit/>
          </a:bodyPr>
          <a:lstStyle/>
          <a:p>
            <a:r>
              <a:rPr lang="fa-IR" sz="4000" b="1" dirty="0">
                <a:solidFill>
                  <a:schemeClr val="accent1"/>
                </a:solidFill>
                <a:cs typeface="B Titr" pitchFamily="2" charset="-78"/>
              </a:rPr>
              <a:t>اطلاعات يك فايل داده</a:t>
            </a:r>
          </a:p>
        </p:txBody>
      </p:sp>
      <p:sp>
        <p:nvSpPr>
          <p:cNvPr id="8" name="AutoShape 9">
            <a:hlinkClick r:id="rId3"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91FAE8E-64EE-4F77-8B81-99ACB435B124}" type="slidenum">
              <a:rPr lang="ar-SA"/>
              <a:pPr/>
              <a:t>23</a:t>
            </a:fld>
            <a:endParaRPr lang="en-US"/>
          </a:p>
        </p:txBody>
      </p:sp>
      <p:sp>
        <p:nvSpPr>
          <p:cNvPr id="129027" name="Rectangle 3"/>
          <p:cNvSpPr>
            <a:spLocks noGrp="1" noChangeArrowheads="1"/>
          </p:cNvSpPr>
          <p:nvPr>
            <p:ph type="body" idx="1"/>
          </p:nvPr>
        </p:nvSpPr>
        <p:spPr>
          <a:xfrm>
            <a:off x="4429124" y="1785926"/>
            <a:ext cx="4286280" cy="3857652"/>
          </a:xfrm>
        </p:spPr>
        <p:txBody>
          <a:bodyPr/>
          <a:lstStyle/>
          <a:p>
            <a:pPr algn="just" rtl="1">
              <a:lnSpc>
                <a:spcPct val="80000"/>
              </a:lnSpc>
            </a:pPr>
            <a:r>
              <a:rPr lang="fa-IR" sz="2000" dirty="0">
                <a:cs typeface="B Lotus" pitchFamily="2" charset="-78"/>
              </a:rPr>
              <a:t>برای رفتن به نمونه (</a:t>
            </a:r>
            <a:r>
              <a:rPr lang="en-US" sz="1600" dirty="0">
                <a:cs typeface="B Lotus" pitchFamily="2" charset="-78"/>
              </a:rPr>
              <a:t>Case</a:t>
            </a:r>
            <a:r>
              <a:rPr lang="fa-IR" sz="2000" dirty="0">
                <a:cs typeface="B Lotus" pitchFamily="2" charset="-78"/>
              </a:rPr>
              <a:t>)</a:t>
            </a:r>
            <a:r>
              <a:rPr lang="en-US" sz="2000" dirty="0">
                <a:cs typeface="B Lotus" pitchFamily="2" charset="-78"/>
              </a:rPr>
              <a:t> </a:t>
            </a:r>
            <a:r>
              <a:rPr lang="fa-IR" sz="2000" dirty="0">
                <a:cs typeface="B Lotus" pitchFamily="2" charset="-78"/>
              </a:rPr>
              <a:t>مورد نظر از نوار ابزار، آیکون</a:t>
            </a:r>
            <a:r>
              <a:rPr lang="en-US" sz="2000" dirty="0">
                <a:cs typeface="B Lotus" pitchFamily="2" charset="-78"/>
              </a:rPr>
              <a:t> </a:t>
            </a:r>
            <a:r>
              <a:rPr lang="fa-IR" sz="2000" dirty="0">
                <a:cs typeface="B Lotus" pitchFamily="2" charset="-78"/>
              </a:rPr>
              <a:t> </a:t>
            </a:r>
            <a:r>
              <a:rPr lang="en-US" sz="1400" dirty="0">
                <a:cs typeface="B Lotus" pitchFamily="2" charset="-78"/>
              </a:rPr>
              <a:t>Go To Case</a:t>
            </a:r>
            <a:r>
              <a:rPr lang="fa-IR" sz="1800" dirty="0">
                <a:cs typeface="B Lotus" pitchFamily="2" charset="-78"/>
              </a:rPr>
              <a:t> </a:t>
            </a:r>
            <a:r>
              <a:rPr lang="fa-IR" sz="2000" dirty="0">
                <a:cs typeface="B Lotus" pitchFamily="2" charset="-78"/>
              </a:rPr>
              <a:t>را انتخاب و در پنجره باز شده شماره </a:t>
            </a:r>
            <a:r>
              <a:rPr lang="en-US" sz="1600" dirty="0">
                <a:cs typeface="B Lotus" pitchFamily="2" charset="-78"/>
              </a:rPr>
              <a:t>Case</a:t>
            </a:r>
            <a:r>
              <a:rPr lang="fa-IR" sz="2000" dirty="0">
                <a:cs typeface="B Lotus" pitchFamily="2" charset="-78"/>
              </a:rPr>
              <a:t> مورد نظر را وارد کرده، </a:t>
            </a:r>
            <a:r>
              <a:rPr lang="en-US" sz="1400" dirty="0">
                <a:cs typeface="B Lotus" pitchFamily="2" charset="-78"/>
              </a:rPr>
              <a:t>OK</a:t>
            </a:r>
            <a:r>
              <a:rPr lang="fa-IR" sz="2000" dirty="0">
                <a:cs typeface="B Lotus" pitchFamily="2" charset="-78"/>
              </a:rPr>
              <a:t> را فشار دهید.</a:t>
            </a:r>
          </a:p>
          <a:p>
            <a:pPr algn="just" rtl="1">
              <a:lnSpc>
                <a:spcPct val="80000"/>
              </a:lnSpc>
            </a:pPr>
            <a:r>
              <a:rPr lang="fa-IR" sz="2000" dirty="0">
                <a:cs typeface="B Lotus" pitchFamily="2" charset="-78"/>
              </a:rPr>
              <a:t>برای رفتن به یک متغیر خاص از نوار ابزار استاندارد، آیکون </a:t>
            </a:r>
            <a:r>
              <a:rPr lang="en-US" sz="1600" dirty="0">
                <a:cs typeface="B Lotus" pitchFamily="2" charset="-78"/>
              </a:rPr>
              <a:t>Go to Variable</a:t>
            </a:r>
            <a:r>
              <a:rPr lang="fa-IR" sz="1600" dirty="0">
                <a:cs typeface="B Lotus" pitchFamily="2" charset="-78"/>
              </a:rPr>
              <a:t> </a:t>
            </a:r>
            <a:r>
              <a:rPr lang="fa-IR" sz="2000" dirty="0">
                <a:cs typeface="B Lotus" pitchFamily="2" charset="-78"/>
              </a:rPr>
              <a:t>را انتخاب و در پنجره باز شده نام متغیر مورد نظر را وارد کرده </a:t>
            </a:r>
            <a:r>
              <a:rPr lang="en-US" sz="1600" dirty="0">
                <a:cs typeface="B Lotus" pitchFamily="2" charset="-78"/>
              </a:rPr>
              <a:t>OK</a:t>
            </a:r>
            <a:r>
              <a:rPr lang="fa-IR" sz="2000" dirty="0">
                <a:cs typeface="B Lotus" pitchFamily="2" charset="-78"/>
              </a:rPr>
              <a:t> را فشار دهید.</a:t>
            </a:r>
          </a:p>
          <a:p>
            <a:pPr algn="just" rtl="1">
              <a:lnSpc>
                <a:spcPct val="80000"/>
              </a:lnSpc>
            </a:pPr>
            <a:r>
              <a:rPr lang="fa-IR" sz="2000" dirty="0">
                <a:cs typeface="B Lotus" pitchFamily="2" charset="-78"/>
              </a:rPr>
              <a:t> برای رفتن به ابتدا و انتهای فهرست داده ها به ترتیب از کلیدهای </a:t>
            </a:r>
            <a:r>
              <a:rPr lang="en-US" sz="1600" dirty="0" err="1">
                <a:cs typeface="B Lotus" pitchFamily="2" charset="-78"/>
              </a:rPr>
              <a:t>Ctrl+Home</a:t>
            </a:r>
            <a:r>
              <a:rPr lang="en-US" sz="2000" dirty="0">
                <a:cs typeface="B Lotus" pitchFamily="2" charset="-78"/>
              </a:rPr>
              <a:t> </a:t>
            </a:r>
            <a:r>
              <a:rPr lang="fa-IR" sz="2000" dirty="0">
                <a:cs typeface="B Lotus" pitchFamily="2" charset="-78"/>
              </a:rPr>
              <a:t> و </a:t>
            </a:r>
            <a:r>
              <a:rPr lang="en-US" sz="1600" dirty="0">
                <a:cs typeface="B Lotus" pitchFamily="2" charset="-78"/>
              </a:rPr>
              <a:t>Ctrl+ End</a:t>
            </a:r>
            <a:r>
              <a:rPr lang="fa-IR" sz="1600" dirty="0">
                <a:cs typeface="B Lotus" pitchFamily="2" charset="-78"/>
              </a:rPr>
              <a:t> </a:t>
            </a:r>
            <a:r>
              <a:rPr lang="fa-IR" sz="2000" dirty="0">
                <a:cs typeface="B Lotus" pitchFamily="2" charset="-78"/>
              </a:rPr>
              <a:t>استفاده کنید.</a:t>
            </a:r>
          </a:p>
          <a:p>
            <a:pPr algn="just" rtl="1">
              <a:lnSpc>
                <a:spcPct val="80000"/>
              </a:lnSpc>
            </a:pPr>
            <a:r>
              <a:rPr lang="fa-IR" sz="2000" dirty="0">
                <a:cs typeface="B Lotus" pitchFamily="2" charset="-78"/>
              </a:rPr>
              <a:t>کلیه عملیات حذف، اضافه، کات و کپی کردن یک متغیر یا یک نمونه (</a:t>
            </a:r>
            <a:r>
              <a:rPr lang="en-US" sz="1600" dirty="0">
                <a:cs typeface="B Lotus" pitchFamily="2" charset="-78"/>
              </a:rPr>
              <a:t>Case</a:t>
            </a:r>
            <a:r>
              <a:rPr lang="fa-IR" sz="2000" dirty="0">
                <a:cs typeface="B Lotus" pitchFamily="2" charset="-78"/>
              </a:rPr>
              <a:t>) یا بخشی از سلولها با راست کلیک کردن و انتخاب گزینه های مناسب انجام مي شود.</a:t>
            </a:r>
            <a:endParaRPr lang="en-US" sz="2000" dirty="0">
              <a:cs typeface="B Lotus" pitchFamily="2" charset="-78"/>
            </a:endParaRPr>
          </a:p>
        </p:txBody>
      </p:sp>
      <p:pic>
        <p:nvPicPr>
          <p:cNvPr id="129028" name="Picture 4" descr="clip0009 _1__0003"/>
          <p:cNvPicPr>
            <a:picLocks noChangeAspect="1" noChangeArrowheads="1"/>
          </p:cNvPicPr>
          <p:nvPr/>
        </p:nvPicPr>
        <p:blipFill>
          <a:blip r:embed="rId2" cstate="print"/>
          <a:srcRect/>
          <a:stretch>
            <a:fillRect/>
          </a:stretch>
        </p:blipFill>
        <p:spPr bwMode="auto">
          <a:xfrm>
            <a:off x="357158" y="2428868"/>
            <a:ext cx="3712717" cy="3057532"/>
          </a:xfrm>
          <a:prstGeom prst="rect">
            <a:avLst/>
          </a:prstGeom>
          <a:noFill/>
          <a:ln w="38100" cmpd="dbl">
            <a:solidFill>
              <a:srgbClr val="000000"/>
            </a:solidFill>
            <a:miter lim="800000"/>
            <a:headEnd/>
            <a:tailEnd/>
          </a:ln>
        </p:spPr>
      </p:pic>
      <p:pic>
        <p:nvPicPr>
          <p:cNvPr id="129029" name="Picture 5" descr="clip0010_0001"/>
          <p:cNvPicPr>
            <a:picLocks noChangeAspect="1" noChangeArrowheads="1"/>
          </p:cNvPicPr>
          <p:nvPr/>
        </p:nvPicPr>
        <p:blipFill>
          <a:blip r:embed="rId3" cstate="print"/>
          <a:srcRect/>
          <a:stretch>
            <a:fillRect/>
          </a:stretch>
        </p:blipFill>
        <p:spPr bwMode="auto">
          <a:xfrm>
            <a:off x="1000100" y="4114800"/>
            <a:ext cx="2819400" cy="762000"/>
          </a:xfrm>
          <a:prstGeom prst="rect">
            <a:avLst/>
          </a:prstGeom>
          <a:noFill/>
        </p:spPr>
      </p:pic>
      <p:sp>
        <p:nvSpPr>
          <p:cNvPr id="129033" name="AutoShape 9">
            <a:hlinkClick r:id="rId4" action="ppaction://hlinksldjump" highlightClick="1"/>
          </p:cNvPr>
          <p:cNvSpPr>
            <a:spLocks noChangeArrowheads="1"/>
          </p:cNvSpPr>
          <p:nvPr/>
        </p:nvSpPr>
        <p:spPr bwMode="auto">
          <a:xfrm>
            <a:off x="428596" y="642939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
        <p:nvSpPr>
          <p:cNvPr id="10" name="Title 1"/>
          <p:cNvSpPr>
            <a:spLocks noGrp="1"/>
          </p:cNvSpPr>
          <p:nvPr>
            <p:ph type="title"/>
          </p:nvPr>
        </p:nvSpPr>
        <p:spPr>
          <a:xfrm>
            <a:off x="3929058" y="300038"/>
            <a:ext cx="4621342" cy="914384"/>
          </a:xfrm>
        </p:spPr>
        <p:txBody>
          <a:bodyPr>
            <a:normAutofit/>
          </a:bodyPr>
          <a:lstStyle/>
          <a:p>
            <a:r>
              <a:rPr lang="fa-IR" sz="4000" b="1" dirty="0">
                <a:solidFill>
                  <a:schemeClr val="accent1"/>
                </a:solidFill>
                <a:cs typeface="B Titr" pitchFamily="2" charset="-78"/>
              </a:rPr>
              <a:t>جستجو دريك فايل داده</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4414" y="2143116"/>
            <a:ext cx="6500858" cy="3714776"/>
          </a:xfrm>
          <a:effectLst>
            <a:outerShdw blurRad="50800" dist="38100" algn="l" rotWithShape="0">
              <a:prstClr val="black">
                <a:alpha val="40000"/>
              </a:prstClr>
            </a:outerShdw>
          </a:effectLst>
        </p:spPr>
        <p:txBody>
          <a:bodyPr>
            <a:normAutofit/>
          </a:bodyPr>
          <a:lstStyle/>
          <a:p>
            <a:pPr algn="ctr" rtl="1">
              <a:buNone/>
            </a:pPr>
            <a:r>
              <a:rPr lang="fa-IR" sz="72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پایان قسمت چهارم  </a:t>
            </a:r>
          </a:p>
          <a:p>
            <a:pPr algn="ctr" rtl="1">
              <a:buNone/>
            </a:pPr>
            <a:endParaRPr lang="fa-IR" sz="36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a:p>
            <a:pPr algn="ctr" rtl="1">
              <a:buNone/>
            </a:pPr>
            <a:endParaRPr lang="fa-IR" sz="40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endParaRPr>
          </a:p>
        </p:txBody>
      </p:sp>
      <p:pic>
        <p:nvPicPr>
          <p:cNvPr id="7" name="Picture 6" descr="See it in SPSS - SPSS 15 copy"/>
          <p:cNvPicPr>
            <a:picLocks noChangeAspect="1" noChangeArrowheads="1"/>
          </p:cNvPicPr>
          <p:nvPr/>
        </p:nvPicPr>
        <p:blipFill>
          <a:blip r:embed="rId2" cstate="print"/>
          <a:srcRect/>
          <a:stretch>
            <a:fillRect/>
          </a:stretch>
        </p:blipFill>
        <p:spPr bwMode="auto">
          <a:xfrm>
            <a:off x="304800" y="228600"/>
            <a:ext cx="2971800" cy="1143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C8E3E73-4799-4F9C-8E70-302AAC0E1144}" type="slidenum">
              <a:rPr lang="ar-SA" smtClean="0"/>
              <a:pPr>
                <a:defRPr/>
              </a:pPr>
              <a:t>24</a:t>
            </a:fld>
            <a:endParaRPr lang="en-US"/>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0" y="300038"/>
            <a:ext cx="3621210" cy="914384"/>
          </a:xfrm>
        </p:spPr>
        <p:txBody>
          <a:bodyPr>
            <a:normAutofit/>
          </a:bodyPr>
          <a:lstStyle/>
          <a:p>
            <a:r>
              <a:rPr lang="fa-IR" sz="4000" b="1" dirty="0">
                <a:solidFill>
                  <a:schemeClr val="accent1"/>
                </a:solidFill>
                <a:cs typeface="B Titr" pitchFamily="2" charset="-78"/>
              </a:rPr>
              <a:t>عناوين مطالب</a:t>
            </a:r>
          </a:p>
        </p:txBody>
      </p:sp>
      <p:sp>
        <p:nvSpPr>
          <p:cNvPr id="5" name="Content Placeholder 4"/>
          <p:cNvSpPr>
            <a:spLocks noGrp="1"/>
          </p:cNvSpPr>
          <p:nvPr>
            <p:ph idx="1"/>
          </p:nvPr>
        </p:nvSpPr>
        <p:spPr>
          <a:xfrm>
            <a:off x="4143372" y="2214554"/>
            <a:ext cx="4590862" cy="3643338"/>
          </a:xfrm>
        </p:spPr>
        <p:txBody>
          <a:bodyPr>
            <a:noAutofit/>
          </a:bodyPr>
          <a:lstStyle/>
          <a:p>
            <a:pPr algn="r" rtl="1"/>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2" action="ppaction://hlinksldjump"/>
              </a:rPr>
              <a:t>گزينه هاي منوي فايل</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3" action="ppaction://hlinksldjump"/>
              </a:rPr>
              <a:t>دسترسي به پوشه داده ها</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4" action="ppaction://hlinksldjump"/>
              </a:rPr>
              <a:t>فراخوان يك فايل داده با فرمت هاي ديگر</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5" action="ppaction://hlinksldjump"/>
              </a:rPr>
              <a:t>ذخيره فايل داده ها</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6" action="ppaction://hlinksldjump"/>
              </a:rPr>
              <a:t>اطلاعات يك فايل داده</a:t>
            </a:r>
            <a:endParaRPr lang="fa-IR" sz="2400" b="1" dirty="0">
              <a:solidFill>
                <a:schemeClr val="accent2">
                  <a:lumMod val="40000"/>
                  <a:lumOff val="60000"/>
                </a:schemeClr>
              </a:solidFill>
            </a:endParaRPr>
          </a:p>
          <a:p>
            <a:pPr algn="r" rtl="1"/>
            <a:r>
              <a:rPr lang="fa-IR" sz="2400" b="1" dirty="0">
                <a:solidFill>
                  <a:schemeClr val="accent2">
                    <a:lumMod val="40000"/>
                    <a:lumOff val="60000"/>
                  </a:schemeClr>
                </a:solidFill>
                <a:hlinkClick r:id="rId7" action="ppaction://hlinksldjump"/>
              </a:rPr>
              <a:t>جستجو در فايل داده ها</a:t>
            </a:r>
            <a:endParaRPr lang="fa-IR" sz="2400" b="1" dirty="0">
              <a:solidFill>
                <a:schemeClr val="accent2">
                  <a:lumMod val="40000"/>
                  <a:lumOff val="60000"/>
                </a:schemeClr>
              </a:solidFill>
            </a:endParaRPr>
          </a:p>
        </p:txBody>
      </p:sp>
      <p:sp>
        <p:nvSpPr>
          <p:cNvPr id="6" name="Down Arrow 5"/>
          <p:cNvSpPr/>
          <p:nvPr/>
        </p:nvSpPr>
        <p:spPr>
          <a:xfrm>
            <a:off x="714348" y="1928802"/>
            <a:ext cx="3786214" cy="1928826"/>
          </a:xfrm>
          <a:prstGeom prst="downArrow">
            <a:avLst/>
          </a:prstGeom>
          <a:effectLst>
            <a:outerShdw blurRad="50800" dist="25400" dir="5400000" rotWithShape="0">
              <a:srgbClr val="000000">
                <a:alpha val="4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1" anchor="ctr"/>
          <a:lstStyle/>
          <a:p>
            <a:pPr algn="ctr" rtl="1"/>
            <a:r>
              <a:rPr lang="fa-I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Bardiya" pitchFamily="2" charset="-78"/>
              </a:rPr>
              <a:t>آنچه در اين فصل خواهيد آموخت</a:t>
            </a:r>
          </a:p>
        </p:txBody>
      </p:sp>
      <p:sp>
        <p:nvSpPr>
          <p:cNvPr id="9" name="Slide Number Placeholder 8"/>
          <p:cNvSpPr>
            <a:spLocks noGrp="1"/>
          </p:cNvSpPr>
          <p:nvPr>
            <p:ph type="sldNum" sz="quarter" idx="12"/>
          </p:nvPr>
        </p:nvSpPr>
        <p:spPr/>
        <p:txBody>
          <a:bodyPr/>
          <a:lstStyle/>
          <a:p>
            <a:pPr>
              <a:defRPr/>
            </a:pPr>
            <a:fld id="{7C8E3E73-4799-4F9C-8E70-302AAC0E1144}" type="slidenum">
              <a:rPr lang="ar-SA" smtClean="0"/>
              <a:pPr>
                <a:defRPr/>
              </a:pPr>
              <a:t>3</a:t>
            </a:fld>
            <a:endParaRPr lang="en-US"/>
          </a:p>
        </p:txBody>
      </p:sp>
      <p:sp>
        <p:nvSpPr>
          <p:cNvPr id="7" name="Footer Placeholder 10"/>
          <p:cNvSpPr>
            <a:spLocks noGrp="1"/>
          </p:cNvSpPr>
          <p:nvPr>
            <p:ph type="ftr" sz="quarter" idx="11"/>
          </p:nvPr>
        </p:nvSpPr>
        <p:spPr>
          <a:xfrm>
            <a:off x="4643438" y="6500834"/>
            <a:ext cx="4071966" cy="274638"/>
          </a:xfrm>
        </p:spPr>
        <p:txBody>
          <a:bodyPr/>
          <a:lstStyle/>
          <a:p>
            <a:pPr>
              <a:defRPr/>
            </a:pPr>
            <a:r>
              <a:rPr lang="en-US" b="1" dirty="0">
                <a:solidFill>
                  <a:srgbClr val="7E92CC"/>
                </a:solidFill>
              </a:rPr>
              <a:t> </a:t>
            </a:r>
            <a:r>
              <a:rPr lang="fa-IR" b="1" dirty="0">
                <a:solidFill>
                  <a:srgbClr val="7E92CC"/>
                </a:solidFill>
              </a:rPr>
              <a:t> نوشته محمدرضا ميرزاده</a:t>
            </a:r>
            <a:r>
              <a:rPr lang="en-US" b="1" dirty="0">
                <a:solidFill>
                  <a:srgbClr val="7E92CC"/>
                </a:solidFill>
              </a:rPr>
              <a:t> </a:t>
            </a:r>
            <a:r>
              <a:rPr lang="en-US" b="1" dirty="0" err="1">
                <a:solidFill>
                  <a:srgbClr val="7E92CC"/>
                </a:solidFill>
              </a:rPr>
              <a:t>spss</a:t>
            </a:r>
            <a:r>
              <a:rPr lang="fa-IR" b="1" dirty="0">
                <a:solidFill>
                  <a:srgbClr val="7E92CC"/>
                </a:solidFill>
              </a:rPr>
              <a:t> منبع: تجزيه و تحليل آماري با نرم افزار  </a:t>
            </a:r>
            <a:endParaRPr lang="en-US" b="1" dirty="0">
              <a:solidFill>
                <a:srgbClr val="7E92CC"/>
              </a:solidFil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Grp="1" noChangeAspect="1" noChangeArrowheads="1"/>
          </p:cNvPicPr>
          <p:nvPr>
            <p:ph idx="1"/>
          </p:nvPr>
        </p:nvPicPr>
        <p:blipFill>
          <a:blip r:embed="rId2" cstate="print"/>
          <a:srcRect t="3316" r="82948" b="54401"/>
          <a:stretch>
            <a:fillRect/>
          </a:stretch>
        </p:blipFill>
        <p:spPr>
          <a:xfrm>
            <a:off x="685800" y="2058988"/>
            <a:ext cx="4038600" cy="3884612"/>
          </a:xfrm>
        </p:spPr>
      </p:pic>
      <p:sp>
        <p:nvSpPr>
          <p:cNvPr id="133124" name="WordArt 4"/>
          <p:cNvSpPr>
            <a:spLocks noChangeArrowheads="1" noChangeShapeType="1" noTextEdit="1"/>
          </p:cNvSpPr>
          <p:nvPr/>
        </p:nvSpPr>
        <p:spPr bwMode="auto">
          <a:xfrm>
            <a:off x="914400" y="533400"/>
            <a:ext cx="3200400" cy="876300"/>
          </a:xfrm>
          <a:prstGeom prst="rect">
            <a:avLst/>
          </a:prstGeom>
        </p:spPr>
        <p:txBody>
          <a:bodyPr wrap="none" fromWordArt="1">
            <a:prstTxWarp prst="textPlain">
              <a:avLst>
                <a:gd name="adj" fmla="val 50000"/>
              </a:avLst>
            </a:prstTxWarp>
          </a:bodyPr>
          <a:lstStyle/>
          <a:p>
            <a:pPr rtl="1">
              <a:defRPr/>
            </a:pPr>
            <a:r>
              <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cs typeface="Nazanin" pitchFamily="2" charset="-78"/>
              </a:rPr>
              <a:t>منوي</a:t>
            </a:r>
            <a:r>
              <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 </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file</a:t>
            </a:r>
          </a:p>
        </p:txBody>
      </p:sp>
      <p:sp>
        <p:nvSpPr>
          <p:cNvPr id="41988" name="Text Box 5"/>
          <p:cNvSpPr txBox="1">
            <a:spLocks noChangeArrowheads="1"/>
          </p:cNvSpPr>
          <p:nvPr/>
        </p:nvSpPr>
        <p:spPr bwMode="auto">
          <a:xfrm>
            <a:off x="5181600" y="1752600"/>
            <a:ext cx="3657600" cy="4340225"/>
          </a:xfrm>
          <a:prstGeom prst="rect">
            <a:avLst/>
          </a:prstGeom>
          <a:noFill/>
          <a:ln w="9525">
            <a:noFill/>
            <a:miter lim="800000"/>
            <a:headEnd/>
            <a:tailEnd/>
          </a:ln>
        </p:spPr>
        <p:txBody>
          <a:bodyPr>
            <a:spAutoFit/>
          </a:bodyPr>
          <a:lstStyle/>
          <a:p>
            <a:pPr algn="r" rtl="1" eaLnBrk="1" hangingPunct="1">
              <a:spcBef>
                <a:spcPct val="50000"/>
              </a:spcBef>
              <a:buFontTx/>
              <a:buBlip>
                <a:blip r:embed="rId3"/>
              </a:buBlip>
            </a:pPr>
            <a:r>
              <a:rPr lang="en-US" sz="2400" b="1">
                <a:latin typeface="Technical" pitchFamily="2" charset="0"/>
                <a:cs typeface="Nazanin" pitchFamily="2" charset="-78"/>
              </a:rPr>
              <a:t> </a:t>
            </a:r>
            <a:r>
              <a:rPr lang="en-US" sz="2400" b="1">
                <a:latin typeface="Times New Roman" pitchFamily="18" charset="0"/>
                <a:cs typeface="Nazanin" pitchFamily="2" charset="-78"/>
              </a:rPr>
              <a:t>NEW</a:t>
            </a:r>
            <a:r>
              <a:rPr lang="fa-IR" sz="2400" b="1">
                <a:latin typeface="Times New Roman" pitchFamily="18" charset="0"/>
                <a:cs typeface="Nazanin" pitchFamily="2" charset="-78"/>
              </a:rPr>
              <a:t>ايجاد يك فايل جديد</a:t>
            </a:r>
          </a:p>
          <a:p>
            <a:pPr algn="r" rtl="1" eaLnBrk="1" hangingPunct="1">
              <a:spcBef>
                <a:spcPct val="50000"/>
              </a:spcBef>
              <a:buFontTx/>
              <a:buBlip>
                <a:blip r:embed="rId3"/>
              </a:buBlip>
            </a:pPr>
            <a:r>
              <a:rPr lang="en-US" sz="2400" b="1">
                <a:latin typeface="Times New Roman" pitchFamily="18" charset="0"/>
                <a:cs typeface="Nazanin" pitchFamily="2" charset="-78"/>
              </a:rPr>
              <a:t> OPEN</a:t>
            </a:r>
            <a:r>
              <a:rPr lang="fa-IR" sz="2400" b="1">
                <a:latin typeface="Times New Roman" pitchFamily="18" charset="0"/>
                <a:cs typeface="Nazanin" pitchFamily="2" charset="-78"/>
              </a:rPr>
              <a:t>باز كردن فايلهاي از پيش ذخيره شده</a:t>
            </a:r>
          </a:p>
          <a:p>
            <a:pPr algn="r" rtl="1" eaLnBrk="1" hangingPunct="1">
              <a:spcBef>
                <a:spcPct val="50000"/>
              </a:spcBef>
              <a:buFontTx/>
              <a:buBlip>
                <a:blip r:embed="rId3"/>
              </a:buBlip>
            </a:pPr>
            <a:r>
              <a:rPr lang="en-US" sz="2400" b="1">
                <a:latin typeface="Times New Roman" pitchFamily="18" charset="0"/>
                <a:cs typeface="Nazanin" pitchFamily="2" charset="-78"/>
              </a:rPr>
              <a:t>SAVE</a:t>
            </a:r>
            <a:r>
              <a:rPr lang="fa-IR" sz="2400" b="1">
                <a:latin typeface="Times New Roman" pitchFamily="18" charset="0"/>
                <a:cs typeface="Nazanin" pitchFamily="2" charset="-78"/>
              </a:rPr>
              <a:t> ذخيره سازي فايل جاري</a:t>
            </a:r>
          </a:p>
          <a:p>
            <a:pPr algn="r" rtl="1" eaLnBrk="1" hangingPunct="1">
              <a:spcBef>
                <a:spcPct val="50000"/>
              </a:spcBef>
              <a:buFontTx/>
              <a:buBlip>
                <a:blip r:embed="rId3"/>
              </a:buBlip>
            </a:pPr>
            <a:r>
              <a:rPr lang="en-US" sz="2400" b="1">
                <a:latin typeface="Times New Roman" pitchFamily="18" charset="0"/>
                <a:cs typeface="Nazanin" pitchFamily="2" charset="-78"/>
              </a:rPr>
              <a:t> SAVE AS..</a:t>
            </a:r>
            <a:r>
              <a:rPr lang="fa-IR" sz="2400" b="1">
                <a:latin typeface="Times New Roman" pitchFamily="18" charset="0"/>
                <a:cs typeface="Nazanin" pitchFamily="2" charset="-78"/>
              </a:rPr>
              <a:t>ذخيره سازي با نام يا فرمت جديد</a:t>
            </a:r>
          </a:p>
          <a:p>
            <a:pPr algn="r" rtl="1" eaLnBrk="1" hangingPunct="1">
              <a:spcBef>
                <a:spcPct val="50000"/>
              </a:spcBef>
              <a:buFontTx/>
              <a:buBlip>
                <a:blip r:embed="rId3"/>
              </a:buBlip>
            </a:pPr>
            <a:r>
              <a:rPr lang="en-US" sz="2400" b="1">
                <a:latin typeface="Times New Roman" pitchFamily="18" charset="0"/>
                <a:cs typeface="Nazanin" pitchFamily="2" charset="-78"/>
              </a:rPr>
              <a:t>PRINT </a:t>
            </a:r>
            <a:r>
              <a:rPr lang="fa-IR" sz="2400" b="1">
                <a:latin typeface="Times New Roman" pitchFamily="18" charset="0"/>
                <a:cs typeface="Nazanin" pitchFamily="2" charset="-78"/>
              </a:rPr>
              <a:t> براي چاپ فايل</a:t>
            </a:r>
          </a:p>
          <a:p>
            <a:pPr algn="r" rtl="1" eaLnBrk="1" hangingPunct="1">
              <a:spcBef>
                <a:spcPct val="50000"/>
              </a:spcBef>
              <a:buFontTx/>
              <a:buBlip>
                <a:blip r:embed="rId3"/>
              </a:buBlip>
            </a:pPr>
            <a:r>
              <a:rPr lang="en-US" sz="2400" b="1">
                <a:latin typeface="Times New Roman" pitchFamily="18" charset="0"/>
                <a:cs typeface="Nazanin" pitchFamily="2" charset="-78"/>
              </a:rPr>
              <a:t>EXIT</a:t>
            </a:r>
            <a:r>
              <a:rPr lang="fa-IR" sz="2400" b="1">
                <a:latin typeface="Times New Roman" pitchFamily="18" charset="0"/>
                <a:cs typeface="Nazanin" pitchFamily="2" charset="-78"/>
              </a:rPr>
              <a:t> براي خارج شدن از فايل</a:t>
            </a:r>
            <a:r>
              <a:rPr lang="fa-IR" sz="2400">
                <a:latin typeface="Times New Roman" pitchFamily="18" charset="0"/>
                <a:cs typeface="Nazanin" pitchFamily="2" charset="-78"/>
              </a:rPr>
              <a:t> </a:t>
            </a:r>
            <a:endParaRPr lang="en-US" sz="2400">
              <a:latin typeface="Times New Roman" pitchFamily="18" charset="0"/>
              <a:cs typeface="Nazanin" pitchFamily="2" charset="-78"/>
            </a:endParaRPr>
          </a:p>
        </p:txBody>
      </p:sp>
      <p:sp>
        <p:nvSpPr>
          <p:cNvPr id="41989" name="Oval 6"/>
          <p:cNvSpPr>
            <a:spLocks noChangeArrowheads="1"/>
          </p:cNvSpPr>
          <p:nvPr/>
        </p:nvSpPr>
        <p:spPr bwMode="auto">
          <a:xfrm>
            <a:off x="762000" y="2286000"/>
            <a:ext cx="1600200" cy="228600"/>
          </a:xfrm>
          <a:prstGeom prst="ellipse">
            <a:avLst/>
          </a:prstGeom>
          <a:noFill/>
          <a:ln w="28575">
            <a:solidFill>
              <a:schemeClr val="tx1"/>
            </a:solidFill>
            <a:round/>
            <a:headEnd/>
            <a:tailEnd/>
          </a:ln>
        </p:spPr>
        <p:txBody>
          <a:bodyPr wrap="none" anchor="ctr"/>
          <a:lstStyle/>
          <a:p>
            <a:endParaRPr lang="en-US"/>
          </a:p>
        </p:txBody>
      </p:sp>
      <p:sp>
        <p:nvSpPr>
          <p:cNvPr id="41990" name="Oval 7"/>
          <p:cNvSpPr>
            <a:spLocks noChangeArrowheads="1"/>
          </p:cNvSpPr>
          <p:nvPr/>
        </p:nvSpPr>
        <p:spPr bwMode="auto">
          <a:xfrm>
            <a:off x="609600" y="2514600"/>
            <a:ext cx="1905000" cy="228600"/>
          </a:xfrm>
          <a:prstGeom prst="ellipse">
            <a:avLst/>
          </a:prstGeom>
          <a:noFill/>
          <a:ln w="28575">
            <a:solidFill>
              <a:schemeClr val="tx1"/>
            </a:solidFill>
            <a:round/>
            <a:headEnd/>
            <a:tailEnd/>
          </a:ln>
        </p:spPr>
        <p:txBody>
          <a:bodyPr wrap="none" anchor="ctr"/>
          <a:lstStyle/>
          <a:p>
            <a:endParaRPr lang="en-US"/>
          </a:p>
        </p:txBody>
      </p:sp>
      <p:sp>
        <p:nvSpPr>
          <p:cNvPr id="41991" name="Oval 8"/>
          <p:cNvSpPr>
            <a:spLocks noChangeArrowheads="1"/>
          </p:cNvSpPr>
          <p:nvPr/>
        </p:nvSpPr>
        <p:spPr bwMode="auto">
          <a:xfrm>
            <a:off x="609600" y="3200400"/>
            <a:ext cx="1752600" cy="228600"/>
          </a:xfrm>
          <a:prstGeom prst="ellipse">
            <a:avLst/>
          </a:prstGeom>
          <a:noFill/>
          <a:ln w="28575">
            <a:solidFill>
              <a:schemeClr val="tx1"/>
            </a:solidFill>
            <a:round/>
            <a:headEnd/>
            <a:tailEnd/>
          </a:ln>
        </p:spPr>
        <p:txBody>
          <a:bodyPr wrap="none" anchor="ctr"/>
          <a:lstStyle/>
          <a:p>
            <a:endParaRPr lang="en-US"/>
          </a:p>
        </p:txBody>
      </p:sp>
      <p:sp>
        <p:nvSpPr>
          <p:cNvPr id="41992" name="Oval 9"/>
          <p:cNvSpPr>
            <a:spLocks noChangeArrowheads="1"/>
          </p:cNvSpPr>
          <p:nvPr/>
        </p:nvSpPr>
        <p:spPr bwMode="auto">
          <a:xfrm>
            <a:off x="457200" y="3429000"/>
            <a:ext cx="2057400" cy="228600"/>
          </a:xfrm>
          <a:prstGeom prst="ellipse">
            <a:avLst/>
          </a:prstGeom>
          <a:noFill/>
          <a:ln w="28575">
            <a:solidFill>
              <a:schemeClr val="tx1"/>
            </a:solidFill>
            <a:round/>
            <a:headEnd/>
            <a:tailEnd/>
          </a:ln>
        </p:spPr>
        <p:txBody>
          <a:bodyPr wrap="none" anchor="ctr"/>
          <a:lstStyle/>
          <a:p>
            <a:endParaRPr lang="en-US"/>
          </a:p>
        </p:txBody>
      </p:sp>
      <p:sp>
        <p:nvSpPr>
          <p:cNvPr id="41993" name="Oval 10"/>
          <p:cNvSpPr>
            <a:spLocks noChangeArrowheads="1"/>
          </p:cNvSpPr>
          <p:nvPr/>
        </p:nvSpPr>
        <p:spPr bwMode="auto">
          <a:xfrm>
            <a:off x="609600" y="4191000"/>
            <a:ext cx="1981200" cy="304800"/>
          </a:xfrm>
          <a:prstGeom prst="ellipse">
            <a:avLst/>
          </a:prstGeom>
          <a:noFill/>
          <a:ln w="28575">
            <a:solidFill>
              <a:schemeClr val="tx1"/>
            </a:solidFill>
            <a:round/>
            <a:headEnd/>
            <a:tailEnd/>
          </a:ln>
        </p:spPr>
        <p:txBody>
          <a:bodyPr wrap="none" anchor="ctr"/>
          <a:lstStyle/>
          <a:p>
            <a:endParaRPr lang="en-US"/>
          </a:p>
        </p:txBody>
      </p:sp>
      <p:sp>
        <p:nvSpPr>
          <p:cNvPr id="41994" name="Oval 11"/>
          <p:cNvSpPr>
            <a:spLocks noChangeArrowheads="1"/>
          </p:cNvSpPr>
          <p:nvPr/>
        </p:nvSpPr>
        <p:spPr bwMode="auto">
          <a:xfrm>
            <a:off x="457200" y="5638800"/>
            <a:ext cx="2133600" cy="304800"/>
          </a:xfrm>
          <a:prstGeom prst="ellipse">
            <a:avLst/>
          </a:prstGeom>
          <a:noFill/>
          <a:ln w="38100">
            <a:solidFill>
              <a:schemeClr val="tx1"/>
            </a:solidFill>
            <a:round/>
            <a:headEnd/>
            <a:tailEnd/>
          </a:ln>
        </p:spPr>
        <p:txBody>
          <a:bodyPr wrap="none" anchor="ctr"/>
          <a:lstStyle/>
          <a:p>
            <a:endParaRPr lang="en-US"/>
          </a:p>
        </p:txBody>
      </p:sp>
    </p:spTree>
  </p:cSld>
  <p:clrMapOvr>
    <a:masterClrMapping/>
  </p:clrMapOvr>
  <p:transition spd="med" advClick="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Grp="1" noChangeAspect="1" noChangeArrowheads="1"/>
          </p:cNvPicPr>
          <p:nvPr>
            <p:ph idx="1"/>
          </p:nvPr>
        </p:nvPicPr>
        <p:blipFill>
          <a:blip r:embed="rId2" cstate="print"/>
          <a:srcRect l="2887" t="3175" r="80415" b="71428"/>
          <a:stretch>
            <a:fillRect/>
          </a:stretch>
        </p:blipFill>
        <p:spPr>
          <a:xfrm>
            <a:off x="762000" y="2209800"/>
            <a:ext cx="2514600" cy="3657600"/>
          </a:xfrm>
        </p:spPr>
      </p:pic>
      <p:sp>
        <p:nvSpPr>
          <p:cNvPr id="134148" name="WordArt 4"/>
          <p:cNvSpPr>
            <a:spLocks noChangeArrowheads="1" noChangeShapeType="1" noTextEdit="1"/>
          </p:cNvSpPr>
          <p:nvPr/>
        </p:nvSpPr>
        <p:spPr bwMode="auto">
          <a:xfrm>
            <a:off x="990600" y="533400"/>
            <a:ext cx="2590800" cy="914400"/>
          </a:xfrm>
          <a:prstGeom prst="rect">
            <a:avLst/>
          </a:prstGeom>
        </p:spPr>
        <p:txBody>
          <a:bodyPr wrap="none" fromWordArt="1">
            <a:prstTxWarp prst="textPlain">
              <a:avLst>
                <a:gd name="adj" fmla="val 50000"/>
              </a:avLst>
            </a:prstTxWarp>
          </a:bodyPr>
          <a:lstStyle/>
          <a:p>
            <a:pPr rtl="1">
              <a:defRPr/>
            </a:pPr>
            <a:r>
              <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Nazanin" pitchFamily="2" charset="-78"/>
              </a:rPr>
              <a:t>منوي</a:t>
            </a:r>
            <a:r>
              <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 </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Edi</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t</a:t>
            </a:r>
          </a:p>
        </p:txBody>
      </p:sp>
      <p:sp>
        <p:nvSpPr>
          <p:cNvPr id="43012" name="Text Box 6"/>
          <p:cNvSpPr txBox="1">
            <a:spLocks noChangeArrowheads="1"/>
          </p:cNvSpPr>
          <p:nvPr/>
        </p:nvSpPr>
        <p:spPr bwMode="auto">
          <a:xfrm>
            <a:off x="2133600" y="1836738"/>
            <a:ext cx="6324600" cy="3632200"/>
          </a:xfrm>
          <a:prstGeom prst="rect">
            <a:avLst/>
          </a:prstGeom>
          <a:noFill/>
          <a:ln w="9525">
            <a:noFill/>
            <a:miter lim="800000"/>
            <a:headEnd/>
            <a:tailEnd/>
          </a:ln>
        </p:spPr>
        <p:txBody>
          <a:bodyPr>
            <a:spAutoFit/>
          </a:bodyPr>
          <a:lstStyle/>
          <a:p>
            <a:pPr algn="r" rtl="1" eaLnBrk="1" hangingPunct="1">
              <a:spcBef>
                <a:spcPct val="50000"/>
              </a:spcBef>
              <a:buFontTx/>
              <a:buBlip>
                <a:blip r:embed="rId3"/>
              </a:buBlip>
            </a:pPr>
            <a:r>
              <a:rPr lang="en-US" sz="2000" b="1">
                <a:latin typeface="Times New Roman" pitchFamily="18" charset="0"/>
                <a:cs typeface="Times New Roman" pitchFamily="18" charset="0"/>
              </a:rPr>
              <a:t>UNDO SET CELL VALUE</a:t>
            </a:r>
            <a:r>
              <a:rPr lang="fa-IR" sz="2000">
                <a:latin typeface="Times New Roman" pitchFamily="18" charset="0"/>
                <a:cs typeface="Times New Roman" pitchFamily="18" charset="0"/>
              </a:rPr>
              <a:t> </a:t>
            </a:r>
            <a:r>
              <a:rPr lang="fa-IR" sz="2000" b="1">
                <a:latin typeface="Times New Roman" pitchFamily="18" charset="0"/>
                <a:cs typeface="Times New Roman" pitchFamily="18" charset="0"/>
              </a:rPr>
              <a:t>جهت لغو آخرين عمل انجام شده</a:t>
            </a:r>
          </a:p>
          <a:p>
            <a:pPr algn="r" rtl="1" eaLnBrk="1" hangingPunct="1">
              <a:spcBef>
                <a:spcPct val="50000"/>
              </a:spcBef>
              <a:buFontTx/>
              <a:buBlip>
                <a:blip r:embed="rId3"/>
              </a:buBlip>
            </a:pPr>
            <a:r>
              <a:rPr lang="en-US" sz="2000" b="1">
                <a:latin typeface="Times New Roman" pitchFamily="18" charset="0"/>
                <a:cs typeface="Times New Roman" pitchFamily="18" charset="0"/>
              </a:rPr>
              <a:t>REDO</a:t>
            </a:r>
            <a:r>
              <a:rPr lang="fa-IR" sz="2000" b="1">
                <a:latin typeface="Times New Roman" pitchFamily="18" charset="0"/>
                <a:cs typeface="Times New Roman" pitchFamily="18" charset="0"/>
              </a:rPr>
              <a:t>جهت بازگشت به حالت قبل از فرمان </a:t>
            </a:r>
            <a:r>
              <a:rPr lang="en-US" sz="2000" b="1">
                <a:latin typeface="Times New Roman" pitchFamily="18" charset="0"/>
                <a:cs typeface="Times New Roman" pitchFamily="18" charset="0"/>
              </a:rPr>
              <a:t>UNDO</a:t>
            </a:r>
          </a:p>
          <a:p>
            <a:pPr algn="r" rtl="1" eaLnBrk="1" hangingPunct="1">
              <a:spcBef>
                <a:spcPct val="50000"/>
              </a:spcBef>
              <a:buFontTx/>
              <a:buBlip>
                <a:blip r:embed="rId3"/>
              </a:buBlip>
            </a:pPr>
            <a:r>
              <a:rPr lang="en-US" sz="2000" b="1">
                <a:latin typeface="Times New Roman" pitchFamily="18" charset="0"/>
                <a:cs typeface="Times New Roman" pitchFamily="18" charset="0"/>
              </a:rPr>
              <a:t>CUT</a:t>
            </a:r>
            <a:r>
              <a:rPr lang="fa-IR" sz="2000" b="1">
                <a:latin typeface="Times New Roman" pitchFamily="18" charset="0"/>
                <a:cs typeface="Times New Roman" pitchFamily="18" charset="0"/>
              </a:rPr>
              <a:t>انتقال بخشي از متن از محلي به محل ديگر</a:t>
            </a:r>
          </a:p>
          <a:p>
            <a:pPr algn="r" rtl="1" eaLnBrk="1" hangingPunct="1">
              <a:spcBef>
                <a:spcPct val="50000"/>
              </a:spcBef>
              <a:buFontTx/>
              <a:buBlip>
                <a:blip r:embed="rId3"/>
              </a:buBlip>
            </a:pPr>
            <a:r>
              <a:rPr lang="en-US" sz="2000" b="1">
                <a:latin typeface="Times New Roman" pitchFamily="18" charset="0"/>
                <a:cs typeface="Times New Roman" pitchFamily="18" charset="0"/>
              </a:rPr>
              <a:t>COPY </a:t>
            </a:r>
            <a:r>
              <a:rPr lang="fa-IR" sz="2000" b="1">
                <a:latin typeface="Times New Roman" pitchFamily="18" charset="0"/>
                <a:cs typeface="Times New Roman" pitchFamily="18" charset="0"/>
              </a:rPr>
              <a:t>نسخه برداري از متن </a:t>
            </a:r>
          </a:p>
          <a:p>
            <a:pPr algn="r" rtl="1" eaLnBrk="1" hangingPunct="1">
              <a:spcBef>
                <a:spcPct val="50000"/>
              </a:spcBef>
              <a:buFontTx/>
              <a:buBlip>
                <a:blip r:embed="rId3"/>
              </a:buBlip>
            </a:pPr>
            <a:r>
              <a:rPr lang="en-US" sz="2000" b="1">
                <a:latin typeface="Times New Roman" pitchFamily="18" charset="0"/>
                <a:cs typeface="Times New Roman" pitchFamily="18" charset="0"/>
              </a:rPr>
              <a:t>PASTE</a:t>
            </a:r>
            <a:r>
              <a:rPr lang="fa-IR" sz="2000" b="1">
                <a:latin typeface="Times New Roman" pitchFamily="18" charset="0"/>
                <a:cs typeface="Times New Roman" pitchFamily="18" charset="0"/>
              </a:rPr>
              <a:t> چسباندن متن انتخاب شده در محل مورد نظر</a:t>
            </a:r>
          </a:p>
          <a:p>
            <a:pPr algn="r" rtl="1" eaLnBrk="1" hangingPunct="1">
              <a:spcBef>
                <a:spcPct val="50000"/>
              </a:spcBef>
              <a:buFontTx/>
              <a:buBlip>
                <a:blip r:embed="rId3"/>
              </a:buBlip>
            </a:pPr>
            <a:r>
              <a:rPr lang="en-US" sz="2000" b="1">
                <a:latin typeface="Times New Roman" pitchFamily="18" charset="0"/>
                <a:cs typeface="Times New Roman" pitchFamily="18" charset="0"/>
              </a:rPr>
              <a:t>CLEAR</a:t>
            </a:r>
            <a:r>
              <a:rPr lang="fa-IR" sz="2000" b="1">
                <a:latin typeface="Times New Roman" pitchFamily="18" charset="0"/>
                <a:cs typeface="Times New Roman" pitchFamily="18" charset="0"/>
              </a:rPr>
              <a:t>حذف بخشي از متن</a:t>
            </a:r>
          </a:p>
          <a:p>
            <a:pPr algn="r" rtl="1" eaLnBrk="1" hangingPunct="1">
              <a:spcBef>
                <a:spcPct val="50000"/>
              </a:spcBef>
              <a:buFontTx/>
              <a:buBlip>
                <a:blip r:embed="rId3"/>
              </a:buBlip>
            </a:pPr>
            <a:r>
              <a:rPr lang="en-US" sz="2000" b="1">
                <a:latin typeface="Times New Roman" pitchFamily="18" charset="0"/>
                <a:cs typeface="Times New Roman" pitchFamily="18" charset="0"/>
              </a:rPr>
              <a:t>FIND</a:t>
            </a:r>
            <a:r>
              <a:rPr lang="fa-IR" sz="2000" b="1">
                <a:latin typeface="Times New Roman" pitchFamily="18" charset="0"/>
                <a:cs typeface="Times New Roman" pitchFamily="18" charset="0"/>
              </a:rPr>
              <a:t>براي جستجو بخش مورد نظر</a:t>
            </a:r>
          </a:p>
          <a:p>
            <a:pPr algn="r" rtl="1" eaLnBrk="1" hangingPunct="1">
              <a:spcBef>
                <a:spcPct val="50000"/>
              </a:spcBef>
              <a:buFontTx/>
              <a:buBlip>
                <a:blip r:embed="rId3"/>
              </a:buBlip>
            </a:pPr>
            <a:r>
              <a:rPr lang="en-US" sz="2000" b="1">
                <a:latin typeface="Times New Roman" pitchFamily="18" charset="0"/>
                <a:cs typeface="Times New Roman" pitchFamily="18" charset="0"/>
              </a:rPr>
              <a:t>OPTIONS…</a:t>
            </a:r>
            <a:r>
              <a:rPr lang="fa-IR" sz="2000" b="1">
                <a:latin typeface="Times New Roman" pitchFamily="18" charset="0"/>
                <a:cs typeface="Times New Roman" pitchFamily="18" charset="0"/>
              </a:rPr>
              <a:t>براي برخي از تنظيمات</a:t>
            </a:r>
            <a:endParaRPr lang="en-US" sz="2000" b="1">
              <a:latin typeface="Times New Roman" pitchFamily="18" charset="0"/>
              <a:cs typeface="Times New Roman" pitchFamily="18" charset="0"/>
            </a:endParaRPr>
          </a:p>
        </p:txBody>
      </p:sp>
      <p:sp>
        <p:nvSpPr>
          <p:cNvPr id="43013" name="Oval 7"/>
          <p:cNvSpPr>
            <a:spLocks noChangeArrowheads="1"/>
          </p:cNvSpPr>
          <p:nvPr/>
        </p:nvSpPr>
        <p:spPr bwMode="auto">
          <a:xfrm>
            <a:off x="762000" y="2667000"/>
            <a:ext cx="2438400" cy="304800"/>
          </a:xfrm>
          <a:prstGeom prst="ellipse">
            <a:avLst/>
          </a:prstGeom>
          <a:noFill/>
          <a:ln w="28575">
            <a:solidFill>
              <a:schemeClr val="tx1"/>
            </a:solidFill>
            <a:round/>
            <a:headEnd/>
            <a:tailEnd/>
          </a:ln>
        </p:spPr>
        <p:txBody>
          <a:bodyPr wrap="none" anchor="ctr"/>
          <a:lstStyle/>
          <a:p>
            <a:endParaRPr lang="en-US"/>
          </a:p>
        </p:txBody>
      </p:sp>
      <p:sp>
        <p:nvSpPr>
          <p:cNvPr id="43014" name="Oval 8"/>
          <p:cNvSpPr>
            <a:spLocks noChangeArrowheads="1"/>
          </p:cNvSpPr>
          <p:nvPr/>
        </p:nvSpPr>
        <p:spPr bwMode="auto">
          <a:xfrm>
            <a:off x="609600" y="2971800"/>
            <a:ext cx="2667000" cy="304800"/>
          </a:xfrm>
          <a:prstGeom prst="ellipse">
            <a:avLst/>
          </a:prstGeom>
          <a:noFill/>
          <a:ln w="28575">
            <a:solidFill>
              <a:schemeClr val="tx1"/>
            </a:solidFill>
            <a:round/>
            <a:headEnd/>
            <a:tailEnd/>
          </a:ln>
        </p:spPr>
        <p:txBody>
          <a:bodyPr wrap="none" anchor="ctr"/>
          <a:lstStyle/>
          <a:p>
            <a:endParaRPr lang="en-US"/>
          </a:p>
        </p:txBody>
      </p:sp>
      <p:sp>
        <p:nvSpPr>
          <p:cNvPr id="43015" name="Oval 9"/>
          <p:cNvSpPr>
            <a:spLocks noChangeArrowheads="1"/>
          </p:cNvSpPr>
          <p:nvPr/>
        </p:nvSpPr>
        <p:spPr bwMode="auto">
          <a:xfrm>
            <a:off x="609600" y="3276600"/>
            <a:ext cx="2743200" cy="304800"/>
          </a:xfrm>
          <a:prstGeom prst="ellipse">
            <a:avLst/>
          </a:prstGeom>
          <a:noFill/>
          <a:ln w="28575">
            <a:solidFill>
              <a:schemeClr val="tx1"/>
            </a:solidFill>
            <a:round/>
            <a:headEnd/>
            <a:tailEnd/>
          </a:ln>
        </p:spPr>
        <p:txBody>
          <a:bodyPr wrap="none" anchor="ctr"/>
          <a:lstStyle/>
          <a:p>
            <a:endParaRPr lang="en-US"/>
          </a:p>
        </p:txBody>
      </p:sp>
      <p:sp>
        <p:nvSpPr>
          <p:cNvPr id="43016" name="Oval 10"/>
          <p:cNvSpPr>
            <a:spLocks noChangeArrowheads="1"/>
          </p:cNvSpPr>
          <p:nvPr/>
        </p:nvSpPr>
        <p:spPr bwMode="auto">
          <a:xfrm>
            <a:off x="533400" y="3581400"/>
            <a:ext cx="2819400" cy="304800"/>
          </a:xfrm>
          <a:prstGeom prst="ellipse">
            <a:avLst/>
          </a:prstGeom>
          <a:noFill/>
          <a:ln w="38100">
            <a:solidFill>
              <a:schemeClr val="tx1"/>
            </a:solidFill>
            <a:round/>
            <a:headEnd/>
            <a:tailEnd/>
          </a:ln>
        </p:spPr>
        <p:txBody>
          <a:bodyPr wrap="none" anchor="ctr"/>
          <a:lstStyle/>
          <a:p>
            <a:endParaRPr lang="en-US"/>
          </a:p>
        </p:txBody>
      </p:sp>
      <p:sp>
        <p:nvSpPr>
          <p:cNvPr id="43017" name="Oval 11"/>
          <p:cNvSpPr>
            <a:spLocks noChangeArrowheads="1"/>
          </p:cNvSpPr>
          <p:nvPr/>
        </p:nvSpPr>
        <p:spPr bwMode="auto">
          <a:xfrm>
            <a:off x="457200" y="3886200"/>
            <a:ext cx="3048000" cy="304800"/>
          </a:xfrm>
          <a:prstGeom prst="ellipse">
            <a:avLst/>
          </a:prstGeom>
          <a:noFill/>
          <a:ln w="38100">
            <a:solidFill>
              <a:schemeClr val="tx1"/>
            </a:solidFill>
            <a:round/>
            <a:headEnd/>
            <a:tailEnd/>
          </a:ln>
        </p:spPr>
        <p:txBody>
          <a:bodyPr wrap="none" anchor="ctr"/>
          <a:lstStyle/>
          <a:p>
            <a:endParaRPr lang="en-US"/>
          </a:p>
        </p:txBody>
      </p:sp>
      <p:sp>
        <p:nvSpPr>
          <p:cNvPr id="43018" name="Oval 12"/>
          <p:cNvSpPr>
            <a:spLocks noChangeArrowheads="1"/>
          </p:cNvSpPr>
          <p:nvPr/>
        </p:nvSpPr>
        <p:spPr bwMode="auto">
          <a:xfrm>
            <a:off x="457200" y="4572000"/>
            <a:ext cx="3048000" cy="304800"/>
          </a:xfrm>
          <a:prstGeom prst="ellipse">
            <a:avLst/>
          </a:prstGeom>
          <a:noFill/>
          <a:ln w="38100">
            <a:solidFill>
              <a:schemeClr val="tx1"/>
            </a:solidFill>
            <a:round/>
            <a:headEnd/>
            <a:tailEnd/>
          </a:ln>
        </p:spPr>
        <p:txBody>
          <a:bodyPr wrap="none" anchor="ctr"/>
          <a:lstStyle/>
          <a:p>
            <a:endParaRPr lang="en-US"/>
          </a:p>
        </p:txBody>
      </p:sp>
      <p:sp>
        <p:nvSpPr>
          <p:cNvPr id="43019" name="Oval 13"/>
          <p:cNvSpPr>
            <a:spLocks noChangeArrowheads="1"/>
          </p:cNvSpPr>
          <p:nvPr/>
        </p:nvSpPr>
        <p:spPr bwMode="auto">
          <a:xfrm>
            <a:off x="381000" y="5029200"/>
            <a:ext cx="3200400" cy="304800"/>
          </a:xfrm>
          <a:prstGeom prst="ellipse">
            <a:avLst/>
          </a:prstGeom>
          <a:noFill/>
          <a:ln w="38100">
            <a:solidFill>
              <a:schemeClr val="tx1"/>
            </a:solidFill>
            <a:round/>
            <a:headEnd/>
            <a:tailEnd/>
          </a:ln>
        </p:spPr>
        <p:txBody>
          <a:bodyPr wrap="none" anchor="ctr"/>
          <a:lstStyle/>
          <a:p>
            <a:endParaRPr lang="en-US"/>
          </a:p>
        </p:txBody>
      </p:sp>
      <p:sp>
        <p:nvSpPr>
          <p:cNvPr id="43020" name="Oval 14"/>
          <p:cNvSpPr>
            <a:spLocks noChangeArrowheads="1"/>
          </p:cNvSpPr>
          <p:nvPr/>
        </p:nvSpPr>
        <p:spPr bwMode="auto">
          <a:xfrm>
            <a:off x="381000" y="5486400"/>
            <a:ext cx="3200400" cy="381000"/>
          </a:xfrm>
          <a:prstGeom prst="ellipse">
            <a:avLst/>
          </a:prstGeom>
          <a:noFill/>
          <a:ln w="38100">
            <a:solidFill>
              <a:schemeClr val="tx1"/>
            </a:solidFill>
            <a:round/>
            <a:headEnd/>
            <a:tailEnd/>
          </a:ln>
        </p:spPr>
        <p:txBody>
          <a:bodyPr wrap="none" anchor="ctr"/>
          <a:lstStyle/>
          <a:p>
            <a:endParaRPr lang="en-US"/>
          </a:p>
        </p:txBody>
      </p:sp>
    </p:spTree>
  </p:cSld>
  <p:clrMapOvr>
    <a:masterClrMapping/>
  </p:clrMapOvr>
  <p:transition spd="med" advClick="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Grp="1" noChangeAspect="1" noChangeArrowheads="1"/>
          </p:cNvPicPr>
          <p:nvPr>
            <p:ph idx="1"/>
          </p:nvPr>
        </p:nvPicPr>
        <p:blipFill>
          <a:blip r:embed="rId2" cstate="print"/>
          <a:srcRect l="5847" t="3189" r="80966" b="77678"/>
          <a:stretch>
            <a:fillRect/>
          </a:stretch>
        </p:blipFill>
        <p:spPr>
          <a:xfrm>
            <a:off x="685800" y="1828800"/>
            <a:ext cx="2667000" cy="4191000"/>
          </a:xfrm>
        </p:spPr>
      </p:pic>
      <p:sp>
        <p:nvSpPr>
          <p:cNvPr id="135172" name="WordArt 4"/>
          <p:cNvSpPr>
            <a:spLocks noChangeArrowheads="1" noChangeShapeType="1" noTextEdit="1"/>
          </p:cNvSpPr>
          <p:nvPr/>
        </p:nvSpPr>
        <p:spPr bwMode="auto">
          <a:xfrm>
            <a:off x="838200" y="228600"/>
            <a:ext cx="2819400" cy="1371600"/>
          </a:xfrm>
          <a:prstGeom prst="rect">
            <a:avLst/>
          </a:prstGeom>
        </p:spPr>
        <p:txBody>
          <a:bodyPr wrap="none" fromWordArt="1">
            <a:prstTxWarp prst="textPlain">
              <a:avLst>
                <a:gd name="adj" fmla="val 50000"/>
              </a:avLst>
            </a:prstTxWarp>
          </a:bodyPr>
          <a:lstStyle/>
          <a:p>
            <a:pP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منوي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view</a:t>
            </a:r>
          </a:p>
        </p:txBody>
      </p:sp>
      <p:sp>
        <p:nvSpPr>
          <p:cNvPr id="44036" name="Text Box 5"/>
          <p:cNvSpPr txBox="1">
            <a:spLocks noChangeArrowheads="1"/>
          </p:cNvSpPr>
          <p:nvPr/>
        </p:nvSpPr>
        <p:spPr bwMode="auto">
          <a:xfrm>
            <a:off x="3505200" y="1828800"/>
            <a:ext cx="5181600" cy="3786188"/>
          </a:xfrm>
          <a:prstGeom prst="rect">
            <a:avLst/>
          </a:prstGeom>
          <a:noFill/>
          <a:ln w="9525">
            <a:noFill/>
            <a:miter lim="800000"/>
            <a:headEnd/>
            <a:tailEnd/>
          </a:ln>
        </p:spPr>
        <p:txBody>
          <a:bodyPr>
            <a:spAutoFit/>
          </a:bodyPr>
          <a:lstStyle/>
          <a:p>
            <a:pPr algn="r" rtl="1">
              <a:spcBef>
                <a:spcPct val="50000"/>
              </a:spcBef>
              <a:buFontTx/>
              <a:buBlip>
                <a:blip r:embed="rId3"/>
              </a:buBlip>
            </a:pPr>
            <a:r>
              <a:rPr lang="en-US" sz="2400" b="1">
                <a:latin typeface="Times New Roman" pitchFamily="18" charset="0"/>
                <a:cs typeface="Times New Roman" pitchFamily="18" charset="0"/>
              </a:rPr>
              <a:t>Status bar</a:t>
            </a:r>
            <a:r>
              <a:rPr lang="fa-IR" sz="2400">
                <a:latin typeface="Times New Roman" pitchFamily="18" charset="0"/>
                <a:cs typeface="Times New Roman" pitchFamily="18" charset="0"/>
              </a:rPr>
              <a:t>: </a:t>
            </a:r>
            <a:r>
              <a:rPr lang="fa-IR" sz="2400">
                <a:cs typeface="Nazanin" pitchFamily="2" charset="-78"/>
              </a:rPr>
              <a:t>فعال يا غيرفعال كردن نوار وضعيت در پايين صفحه</a:t>
            </a:r>
          </a:p>
          <a:p>
            <a:pPr algn="r" rtl="1">
              <a:spcBef>
                <a:spcPct val="50000"/>
              </a:spcBef>
              <a:buFontTx/>
              <a:buBlip>
                <a:blip r:embed="rId3"/>
              </a:buBlip>
            </a:pPr>
            <a:r>
              <a:rPr lang="en-US" sz="2400" b="1">
                <a:latin typeface="Technical" pitchFamily="2" charset="0"/>
                <a:cs typeface="Nazanin" pitchFamily="2" charset="-78"/>
              </a:rPr>
              <a:t> </a:t>
            </a:r>
            <a:r>
              <a:rPr lang="en-US" sz="2400" b="1">
                <a:latin typeface="Times New Roman" pitchFamily="18" charset="0"/>
                <a:cs typeface="Times New Roman" pitchFamily="18" charset="0"/>
              </a:rPr>
              <a:t>Toolbars</a:t>
            </a:r>
            <a:r>
              <a:rPr lang="en-US" sz="2400" b="1">
                <a:latin typeface="Technical" pitchFamily="2" charset="0"/>
                <a:cs typeface="Nazanin" pitchFamily="2" charset="-78"/>
              </a:rPr>
              <a:t>…</a:t>
            </a:r>
            <a:r>
              <a:rPr lang="fa-IR" sz="2400">
                <a:cs typeface="Nazanin" pitchFamily="2" charset="-78"/>
              </a:rPr>
              <a:t>نمايش كادر مربوط به </a:t>
            </a:r>
            <a:r>
              <a:rPr lang="en-US" sz="2400" b="1">
                <a:latin typeface="Times New Roman" pitchFamily="18" charset="0"/>
                <a:cs typeface="Times New Roman" pitchFamily="18" charset="0"/>
              </a:rPr>
              <a:t>toolbars</a:t>
            </a:r>
          </a:p>
          <a:p>
            <a:pPr algn="r" rtl="1">
              <a:spcBef>
                <a:spcPct val="50000"/>
              </a:spcBef>
              <a:buFontTx/>
              <a:buBlip>
                <a:blip r:embed="rId3"/>
              </a:buBlip>
            </a:pPr>
            <a:r>
              <a:rPr lang="fa-IR" sz="2400">
                <a:cs typeface="Nazanin" pitchFamily="2" charset="-78"/>
              </a:rPr>
              <a:t> </a:t>
            </a:r>
            <a:r>
              <a:rPr lang="en-US" sz="2400" b="1">
                <a:latin typeface="Times New Roman" pitchFamily="18" charset="0"/>
                <a:cs typeface="Times New Roman" pitchFamily="18" charset="0"/>
              </a:rPr>
              <a:t>fonts</a:t>
            </a:r>
            <a:r>
              <a:rPr lang="en-US" sz="2400" b="1">
                <a:latin typeface="Technical" pitchFamily="2" charset="0"/>
                <a:cs typeface="Nazanin" pitchFamily="2" charset="-78"/>
              </a:rPr>
              <a:t>...</a:t>
            </a:r>
            <a:r>
              <a:rPr lang="fa-IR" sz="2400">
                <a:cs typeface="Nazanin" pitchFamily="2" charset="-78"/>
              </a:rPr>
              <a:t>تنظيمات مربوط به نوع و اندازه ورنگ قلم</a:t>
            </a:r>
          </a:p>
          <a:p>
            <a:pPr algn="r" rtl="1">
              <a:spcBef>
                <a:spcPct val="50000"/>
              </a:spcBef>
              <a:buFontTx/>
              <a:buBlip>
                <a:blip r:embed="rId3"/>
              </a:buBlip>
            </a:pPr>
            <a:r>
              <a:rPr lang="en-US" sz="2400" b="1">
                <a:latin typeface="Times New Roman" pitchFamily="18" charset="0"/>
                <a:cs typeface="Times New Roman" pitchFamily="18" charset="0"/>
              </a:rPr>
              <a:t>Grid line</a:t>
            </a:r>
            <a:r>
              <a:rPr lang="fa-IR" sz="2400">
                <a:cs typeface="Nazanin" pitchFamily="2" charset="-78"/>
              </a:rPr>
              <a:t>با فعال كردن كردن اين گزينه سطر وستون موجود فعال مي شود</a:t>
            </a:r>
          </a:p>
          <a:p>
            <a:pPr algn="r" rtl="1">
              <a:spcBef>
                <a:spcPct val="50000"/>
              </a:spcBef>
              <a:buFontTx/>
              <a:buBlip>
                <a:blip r:embed="rId3"/>
              </a:buBlip>
            </a:pPr>
            <a:r>
              <a:rPr lang="en-US" sz="2400" b="1">
                <a:latin typeface="Times New Roman" pitchFamily="18" charset="0"/>
                <a:cs typeface="Times New Roman" pitchFamily="18" charset="0"/>
              </a:rPr>
              <a:t>Value labels</a:t>
            </a:r>
            <a:r>
              <a:rPr lang="en-US" sz="2400">
                <a:latin typeface="Times New Roman" pitchFamily="18" charset="0"/>
                <a:cs typeface="Times New Roman" pitchFamily="18" charset="0"/>
              </a:rPr>
              <a:t> </a:t>
            </a:r>
            <a:r>
              <a:rPr lang="fa-IR" sz="2400">
                <a:cs typeface="Nazanin" pitchFamily="2" charset="-78"/>
              </a:rPr>
              <a:t>اگر منوي سوالهاي چند گزينه اي فعال نشد اين گزينه را فعال مي كنيم.</a:t>
            </a:r>
            <a:endParaRPr lang="en-US" sz="2400">
              <a:cs typeface="Nazanin" pitchFamily="2" charset="-78"/>
            </a:endParaRPr>
          </a:p>
        </p:txBody>
      </p:sp>
      <p:sp>
        <p:nvSpPr>
          <p:cNvPr id="44037" name="Oval 6"/>
          <p:cNvSpPr>
            <a:spLocks noChangeArrowheads="1"/>
          </p:cNvSpPr>
          <p:nvPr/>
        </p:nvSpPr>
        <p:spPr bwMode="auto">
          <a:xfrm>
            <a:off x="533400" y="2514600"/>
            <a:ext cx="2819400" cy="457200"/>
          </a:xfrm>
          <a:prstGeom prst="ellipse">
            <a:avLst/>
          </a:prstGeom>
          <a:noFill/>
          <a:ln w="28575">
            <a:solidFill>
              <a:schemeClr val="tx1"/>
            </a:solidFill>
            <a:round/>
            <a:headEnd/>
            <a:tailEnd/>
          </a:ln>
        </p:spPr>
        <p:txBody>
          <a:bodyPr wrap="none" anchor="ctr"/>
          <a:lstStyle/>
          <a:p>
            <a:endParaRPr lang="en-US"/>
          </a:p>
        </p:txBody>
      </p:sp>
      <p:sp>
        <p:nvSpPr>
          <p:cNvPr id="44038" name="Oval 7"/>
          <p:cNvSpPr>
            <a:spLocks noChangeArrowheads="1"/>
          </p:cNvSpPr>
          <p:nvPr/>
        </p:nvSpPr>
        <p:spPr bwMode="auto">
          <a:xfrm>
            <a:off x="457200" y="3048000"/>
            <a:ext cx="3048000" cy="457200"/>
          </a:xfrm>
          <a:prstGeom prst="ellipse">
            <a:avLst/>
          </a:prstGeom>
          <a:noFill/>
          <a:ln w="38100">
            <a:solidFill>
              <a:schemeClr val="tx1"/>
            </a:solidFill>
            <a:round/>
            <a:headEnd/>
            <a:tailEnd/>
          </a:ln>
        </p:spPr>
        <p:txBody>
          <a:bodyPr wrap="none" anchor="ctr"/>
          <a:lstStyle/>
          <a:p>
            <a:endParaRPr lang="en-US"/>
          </a:p>
        </p:txBody>
      </p:sp>
      <p:sp>
        <p:nvSpPr>
          <p:cNvPr id="44039" name="Oval 9"/>
          <p:cNvSpPr>
            <a:spLocks noChangeArrowheads="1"/>
          </p:cNvSpPr>
          <p:nvPr/>
        </p:nvSpPr>
        <p:spPr bwMode="auto">
          <a:xfrm>
            <a:off x="381000" y="3733800"/>
            <a:ext cx="3048000" cy="457200"/>
          </a:xfrm>
          <a:prstGeom prst="ellipse">
            <a:avLst/>
          </a:prstGeom>
          <a:noFill/>
          <a:ln w="38100">
            <a:solidFill>
              <a:schemeClr val="tx1"/>
            </a:solidFill>
            <a:round/>
            <a:headEnd/>
            <a:tailEnd/>
          </a:ln>
        </p:spPr>
        <p:txBody>
          <a:bodyPr wrap="none" anchor="ctr"/>
          <a:lstStyle/>
          <a:p>
            <a:endParaRPr lang="en-US"/>
          </a:p>
        </p:txBody>
      </p:sp>
      <p:sp>
        <p:nvSpPr>
          <p:cNvPr id="44040" name="Oval 10"/>
          <p:cNvSpPr>
            <a:spLocks noChangeArrowheads="1"/>
          </p:cNvSpPr>
          <p:nvPr/>
        </p:nvSpPr>
        <p:spPr bwMode="auto">
          <a:xfrm>
            <a:off x="381000" y="4267200"/>
            <a:ext cx="3048000" cy="457200"/>
          </a:xfrm>
          <a:prstGeom prst="ellipse">
            <a:avLst/>
          </a:prstGeom>
          <a:noFill/>
          <a:ln w="38100">
            <a:solidFill>
              <a:schemeClr val="tx1"/>
            </a:solidFill>
            <a:round/>
            <a:headEnd/>
            <a:tailEnd/>
          </a:ln>
        </p:spPr>
        <p:txBody>
          <a:bodyPr wrap="none" anchor="ctr"/>
          <a:lstStyle/>
          <a:p>
            <a:endParaRPr lang="en-US"/>
          </a:p>
        </p:txBody>
      </p:sp>
      <p:sp>
        <p:nvSpPr>
          <p:cNvPr id="44041" name="Oval 11"/>
          <p:cNvSpPr>
            <a:spLocks noChangeArrowheads="1"/>
          </p:cNvSpPr>
          <p:nvPr/>
        </p:nvSpPr>
        <p:spPr bwMode="auto">
          <a:xfrm>
            <a:off x="457200" y="4724400"/>
            <a:ext cx="3048000" cy="457200"/>
          </a:xfrm>
          <a:prstGeom prst="ellipse">
            <a:avLst/>
          </a:prstGeom>
          <a:noFill/>
          <a:ln w="38100">
            <a:solidFill>
              <a:schemeClr val="tx1"/>
            </a:solidFill>
            <a:round/>
            <a:headEnd/>
            <a:tailEnd/>
          </a:ln>
        </p:spPr>
        <p:txBody>
          <a:bodyPr wrap="none" anchor="ctr"/>
          <a:lstStyle/>
          <a:p>
            <a:endParaRPr lang="en-US"/>
          </a:p>
        </p:txBody>
      </p:sp>
    </p:spTree>
  </p:cSld>
  <p:clrMapOvr>
    <a:masterClrMapping/>
  </p:clrMapOvr>
  <p:transition spd="med" advClick="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Grp="1" noChangeAspect="1" noChangeArrowheads="1"/>
          </p:cNvPicPr>
          <p:nvPr>
            <p:ph idx="1"/>
          </p:nvPr>
        </p:nvPicPr>
        <p:blipFill>
          <a:blip r:embed="rId2" cstate="print"/>
          <a:srcRect l="9218" t="3108" r="73334" b="58035"/>
          <a:stretch>
            <a:fillRect/>
          </a:stretch>
        </p:blipFill>
        <p:spPr>
          <a:xfrm>
            <a:off x="838200" y="1828800"/>
            <a:ext cx="2667000" cy="4114800"/>
          </a:xfrm>
        </p:spPr>
      </p:pic>
      <p:sp>
        <p:nvSpPr>
          <p:cNvPr id="136196" name="WordArt 4"/>
          <p:cNvSpPr>
            <a:spLocks noChangeArrowheads="1" noChangeShapeType="1" noTextEdit="1"/>
          </p:cNvSpPr>
          <p:nvPr/>
        </p:nvSpPr>
        <p:spPr bwMode="auto">
          <a:xfrm>
            <a:off x="914400" y="381000"/>
            <a:ext cx="2743200" cy="1143000"/>
          </a:xfrm>
          <a:prstGeom prst="rect">
            <a:avLst/>
          </a:prstGeom>
        </p:spPr>
        <p:txBody>
          <a:bodyPr wrap="none" fromWordArt="1">
            <a:prstTxWarp prst="textPlain">
              <a:avLst>
                <a:gd name="adj" fmla="val 50000"/>
              </a:avLst>
            </a:prstTxWarp>
          </a:bodyPr>
          <a:lstStyle/>
          <a:p>
            <a:pPr rtl="1">
              <a:defRPr/>
            </a:pP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منوي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Data</a:t>
            </a:r>
          </a:p>
        </p:txBody>
      </p:sp>
      <p:sp>
        <p:nvSpPr>
          <p:cNvPr id="45060" name="Text Box 5"/>
          <p:cNvSpPr txBox="1">
            <a:spLocks noChangeArrowheads="1"/>
          </p:cNvSpPr>
          <p:nvPr/>
        </p:nvSpPr>
        <p:spPr bwMode="auto">
          <a:xfrm>
            <a:off x="3657600" y="2514600"/>
            <a:ext cx="4876800" cy="3786188"/>
          </a:xfrm>
          <a:prstGeom prst="rect">
            <a:avLst/>
          </a:prstGeom>
          <a:noFill/>
          <a:ln w="9525">
            <a:noFill/>
            <a:miter lim="800000"/>
            <a:headEnd/>
            <a:tailEnd/>
          </a:ln>
        </p:spPr>
        <p:txBody>
          <a:bodyPr>
            <a:spAutoFit/>
          </a:bodyPr>
          <a:lstStyle/>
          <a:p>
            <a:pPr algn="r" rtl="1">
              <a:spcBef>
                <a:spcPct val="50000"/>
              </a:spcBef>
              <a:buFontTx/>
              <a:buBlip>
                <a:blip r:embed="rId3"/>
              </a:buBlip>
            </a:pPr>
            <a:r>
              <a:rPr lang="en-US">
                <a:latin typeface="Times New Roman" pitchFamily="18" charset="0"/>
                <a:cs typeface="Times New Roman" pitchFamily="18" charset="0"/>
              </a:rPr>
              <a:t> </a:t>
            </a:r>
            <a:r>
              <a:rPr lang="en-US" b="1">
                <a:latin typeface="Times New Roman" pitchFamily="18" charset="0"/>
                <a:cs typeface="Times New Roman" pitchFamily="18" charset="0"/>
              </a:rPr>
              <a:t>Go to</a:t>
            </a:r>
            <a:r>
              <a:rPr lang="en-US">
                <a:latin typeface="Times New Roman" pitchFamily="18" charset="0"/>
                <a:cs typeface="Times New Roman" pitchFamily="18" charset="0"/>
              </a:rPr>
              <a:t> </a:t>
            </a:r>
            <a:r>
              <a:rPr lang="en-US" sz="2400" b="1">
                <a:latin typeface="Times New Roman" pitchFamily="18" charset="0"/>
                <a:cs typeface="Times New Roman" pitchFamily="18" charset="0"/>
              </a:rPr>
              <a:t>case…</a:t>
            </a:r>
            <a:r>
              <a:rPr lang="fa-IR" sz="2400" b="1">
                <a:latin typeface="Times New Roman" pitchFamily="18" charset="0"/>
                <a:cs typeface="Times New Roman" pitchFamily="18" charset="0"/>
              </a:rPr>
              <a:t>رفتن به </a:t>
            </a:r>
            <a:r>
              <a:rPr lang="en-US" sz="2400" b="1">
                <a:latin typeface="Times New Roman" pitchFamily="18" charset="0"/>
                <a:cs typeface="Times New Roman" pitchFamily="18" charset="0"/>
              </a:rPr>
              <a:t>case </a:t>
            </a:r>
            <a:r>
              <a:rPr lang="fa-IR" sz="2400" b="1">
                <a:latin typeface="Times New Roman" pitchFamily="18" charset="0"/>
                <a:cs typeface="Times New Roman" pitchFamily="18" charset="0"/>
              </a:rPr>
              <a:t>مورد نظر </a:t>
            </a:r>
          </a:p>
          <a:p>
            <a:pPr algn="r" rtl="1">
              <a:spcBef>
                <a:spcPct val="50000"/>
              </a:spcBef>
              <a:buFontTx/>
              <a:buBlip>
                <a:blip r:embed="rId3"/>
              </a:buBlip>
            </a:pPr>
            <a:r>
              <a:rPr lang="en-US" sz="2400" b="1">
                <a:latin typeface="Times New Roman" pitchFamily="18" charset="0"/>
                <a:cs typeface="Times New Roman" pitchFamily="18" charset="0"/>
              </a:rPr>
              <a:t>Sort case </a:t>
            </a:r>
            <a:r>
              <a:rPr lang="fa-IR" sz="2400" b="1">
                <a:latin typeface="Times New Roman" pitchFamily="18" charset="0"/>
                <a:cs typeface="Times New Roman" pitchFamily="18" charset="0"/>
              </a:rPr>
              <a:t> مرتب كردن و دسته بندي داده ها</a:t>
            </a:r>
          </a:p>
          <a:p>
            <a:pPr algn="r" rtl="1">
              <a:spcBef>
                <a:spcPct val="50000"/>
              </a:spcBef>
              <a:buFontTx/>
              <a:buBlip>
                <a:blip r:embed="rId3"/>
              </a:buBlip>
            </a:pPr>
            <a:r>
              <a:rPr lang="en-US" sz="2400" b="1">
                <a:latin typeface="Times New Roman" pitchFamily="18" charset="0"/>
                <a:cs typeface="Times New Roman" pitchFamily="18" charset="0"/>
              </a:rPr>
              <a:t>Split file.. </a:t>
            </a:r>
            <a:r>
              <a:rPr lang="fa-IR" sz="2400" b="1">
                <a:latin typeface="Times New Roman" pitchFamily="18" charset="0"/>
                <a:cs typeface="Times New Roman" pitchFamily="18" charset="0"/>
              </a:rPr>
              <a:t>تقسيم فايل اطلاعات خود به قسمتهاي مجزا جهت تحليل وآناليز</a:t>
            </a:r>
          </a:p>
          <a:p>
            <a:pPr algn="r" rtl="1">
              <a:spcBef>
                <a:spcPct val="50000"/>
              </a:spcBef>
              <a:buFontTx/>
              <a:buBlip>
                <a:blip r:embed="rId3"/>
              </a:buBlip>
            </a:pPr>
            <a:r>
              <a:rPr lang="en-US" sz="2400" b="1">
                <a:latin typeface="Times New Roman" pitchFamily="18" charset="0"/>
                <a:cs typeface="Times New Roman" pitchFamily="18" charset="0"/>
              </a:rPr>
              <a:t>Select case.. </a:t>
            </a:r>
            <a:r>
              <a:rPr lang="fa-IR" sz="2400" b="1">
                <a:solidFill>
                  <a:schemeClr val="tx2"/>
                </a:solidFill>
                <a:latin typeface="Times New Roman" pitchFamily="18" charset="0"/>
                <a:cs typeface="Times New Roman" pitchFamily="18" charset="0"/>
              </a:rPr>
              <a:t>براي انتخاب يك زير گروه از </a:t>
            </a:r>
            <a:r>
              <a:rPr lang="en-US" sz="2400" b="1">
                <a:solidFill>
                  <a:schemeClr val="tx2"/>
                </a:solidFill>
                <a:latin typeface="Times New Roman" pitchFamily="18" charset="0"/>
                <a:cs typeface="Times New Roman" pitchFamily="18" charset="0"/>
              </a:rPr>
              <a:t>CASE </a:t>
            </a:r>
            <a:r>
              <a:rPr lang="fa-IR" sz="2400" b="1">
                <a:solidFill>
                  <a:schemeClr val="tx2"/>
                </a:solidFill>
                <a:latin typeface="Times New Roman" pitchFamily="18" charset="0"/>
                <a:cs typeface="Times New Roman" pitchFamily="18" charset="0"/>
              </a:rPr>
              <a:t>ها براي آناليز</a:t>
            </a:r>
            <a:endParaRPr lang="fa-IR" sz="2400" b="1">
              <a:latin typeface="Times New Roman" pitchFamily="18" charset="0"/>
              <a:cs typeface="Times New Roman" pitchFamily="18" charset="0"/>
            </a:endParaRPr>
          </a:p>
          <a:p>
            <a:pPr algn="r" rtl="1">
              <a:spcBef>
                <a:spcPct val="50000"/>
              </a:spcBef>
            </a:pPr>
            <a:endParaRPr lang="en-US" sz="2400" b="1">
              <a:latin typeface="Times New Roman" pitchFamily="18" charset="0"/>
              <a:cs typeface="Times New Roman" pitchFamily="18" charset="0"/>
            </a:endParaRPr>
          </a:p>
        </p:txBody>
      </p:sp>
      <p:sp>
        <p:nvSpPr>
          <p:cNvPr id="45061" name="Oval 6"/>
          <p:cNvSpPr>
            <a:spLocks noChangeArrowheads="1"/>
          </p:cNvSpPr>
          <p:nvPr/>
        </p:nvSpPr>
        <p:spPr bwMode="auto">
          <a:xfrm>
            <a:off x="762000" y="3276600"/>
            <a:ext cx="2438400" cy="304800"/>
          </a:xfrm>
          <a:prstGeom prst="ellipse">
            <a:avLst/>
          </a:prstGeom>
          <a:noFill/>
          <a:ln w="28575">
            <a:solidFill>
              <a:schemeClr val="tx1"/>
            </a:solidFill>
            <a:round/>
            <a:headEnd/>
            <a:tailEnd/>
          </a:ln>
        </p:spPr>
        <p:txBody>
          <a:bodyPr wrap="none" anchor="ctr"/>
          <a:lstStyle/>
          <a:p>
            <a:endParaRPr lang="en-US"/>
          </a:p>
        </p:txBody>
      </p:sp>
      <p:sp>
        <p:nvSpPr>
          <p:cNvPr id="45062" name="Oval 7"/>
          <p:cNvSpPr>
            <a:spLocks noChangeArrowheads="1"/>
          </p:cNvSpPr>
          <p:nvPr/>
        </p:nvSpPr>
        <p:spPr bwMode="auto">
          <a:xfrm>
            <a:off x="762000" y="3657600"/>
            <a:ext cx="2438400" cy="304800"/>
          </a:xfrm>
          <a:prstGeom prst="ellipse">
            <a:avLst/>
          </a:prstGeom>
          <a:noFill/>
          <a:ln w="28575">
            <a:solidFill>
              <a:schemeClr val="tx1"/>
            </a:solidFill>
            <a:round/>
            <a:headEnd/>
            <a:tailEnd/>
          </a:ln>
        </p:spPr>
        <p:txBody>
          <a:bodyPr wrap="none" anchor="ctr"/>
          <a:lstStyle/>
          <a:p>
            <a:endParaRPr lang="en-US"/>
          </a:p>
        </p:txBody>
      </p:sp>
      <p:sp>
        <p:nvSpPr>
          <p:cNvPr id="45063" name="Oval 8"/>
          <p:cNvSpPr>
            <a:spLocks noChangeArrowheads="1"/>
          </p:cNvSpPr>
          <p:nvPr/>
        </p:nvSpPr>
        <p:spPr bwMode="auto">
          <a:xfrm>
            <a:off x="685800" y="5486400"/>
            <a:ext cx="2438400" cy="228600"/>
          </a:xfrm>
          <a:prstGeom prst="ellipse">
            <a:avLst/>
          </a:prstGeom>
          <a:noFill/>
          <a:ln w="28575">
            <a:solidFill>
              <a:schemeClr val="tx1"/>
            </a:solidFill>
            <a:round/>
            <a:headEnd/>
            <a:tailEnd/>
          </a:ln>
        </p:spPr>
        <p:txBody>
          <a:bodyPr wrap="none" anchor="ctr"/>
          <a:lstStyle/>
          <a:p>
            <a:endParaRPr lang="en-US"/>
          </a:p>
        </p:txBody>
      </p:sp>
      <p:sp>
        <p:nvSpPr>
          <p:cNvPr id="45064" name="Oval 9"/>
          <p:cNvSpPr>
            <a:spLocks noChangeArrowheads="1"/>
          </p:cNvSpPr>
          <p:nvPr/>
        </p:nvSpPr>
        <p:spPr bwMode="auto">
          <a:xfrm>
            <a:off x="685800" y="5181600"/>
            <a:ext cx="2438400" cy="304800"/>
          </a:xfrm>
          <a:prstGeom prst="ellipse">
            <a:avLst/>
          </a:prstGeom>
          <a:noFill/>
          <a:ln w="28575">
            <a:solidFill>
              <a:schemeClr val="tx1"/>
            </a:solidFill>
            <a:round/>
            <a:headEnd/>
            <a:tailEnd/>
          </a:ln>
        </p:spPr>
        <p:txBody>
          <a:bodyPr wrap="none" anchor="ctr"/>
          <a:lstStyle/>
          <a:p>
            <a:endParaRPr lang="en-US"/>
          </a:p>
        </p:txBody>
      </p:sp>
      <p:sp>
        <p:nvSpPr>
          <p:cNvPr id="45065" name="Text Box 10"/>
          <p:cNvSpPr txBox="1">
            <a:spLocks noChangeArrowheads="1"/>
          </p:cNvSpPr>
          <p:nvPr/>
        </p:nvSpPr>
        <p:spPr bwMode="auto">
          <a:xfrm>
            <a:off x="3886200" y="1905000"/>
            <a:ext cx="4495800" cy="366713"/>
          </a:xfrm>
          <a:prstGeom prst="rect">
            <a:avLst/>
          </a:prstGeom>
          <a:noFill/>
          <a:ln w="9525">
            <a:noFill/>
            <a:miter lim="800000"/>
            <a:headEnd/>
            <a:tailEnd/>
          </a:ln>
        </p:spPr>
        <p:txBody>
          <a:bodyPr>
            <a:spAutoFit/>
          </a:bodyPr>
          <a:lstStyle/>
          <a:p>
            <a:pPr algn="r">
              <a:spcBef>
                <a:spcPct val="50000"/>
              </a:spcBef>
            </a:pPr>
            <a:endParaRPr lang="en-US"/>
          </a:p>
        </p:txBody>
      </p:sp>
      <p:sp>
        <p:nvSpPr>
          <p:cNvPr id="45066" name="Text Box 11"/>
          <p:cNvSpPr txBox="1">
            <a:spLocks noChangeArrowheads="1"/>
          </p:cNvSpPr>
          <p:nvPr/>
        </p:nvSpPr>
        <p:spPr bwMode="auto">
          <a:xfrm>
            <a:off x="3733800" y="1828800"/>
            <a:ext cx="4724400" cy="830263"/>
          </a:xfrm>
          <a:prstGeom prst="rect">
            <a:avLst/>
          </a:prstGeom>
          <a:noFill/>
          <a:ln w="9525">
            <a:noFill/>
            <a:miter lim="800000"/>
            <a:headEnd/>
            <a:tailEnd/>
          </a:ln>
        </p:spPr>
        <p:txBody>
          <a:bodyPr>
            <a:spAutoFit/>
          </a:bodyPr>
          <a:lstStyle/>
          <a:p>
            <a:pPr algn="r" rtl="1">
              <a:spcBef>
                <a:spcPct val="50000"/>
              </a:spcBef>
              <a:buFontTx/>
              <a:buBlip>
                <a:blip r:embed="rId3"/>
              </a:buBlip>
            </a:pPr>
            <a:r>
              <a:rPr lang="en-US" sz="2000" b="1">
                <a:latin typeface="Times New Roman" pitchFamily="18" charset="0"/>
                <a:cs typeface="Times New Roman" pitchFamily="18" charset="0"/>
              </a:rPr>
              <a:t>Define  dates...</a:t>
            </a:r>
            <a:r>
              <a:rPr lang="fa-IR" sz="2400" b="1">
                <a:latin typeface="Times New Roman" pitchFamily="18" charset="0"/>
                <a:cs typeface="Times New Roman" pitchFamily="18" charset="0"/>
              </a:rPr>
              <a:t> براي ساخت متغيرهاي زماني براي داده هاي </a:t>
            </a:r>
            <a:r>
              <a:rPr lang="en-US" sz="2400" b="1">
                <a:latin typeface="Times New Roman" pitchFamily="18" charset="0"/>
                <a:cs typeface="Times New Roman" pitchFamily="18" charset="0"/>
              </a:rPr>
              <a:t>time series</a:t>
            </a:r>
          </a:p>
        </p:txBody>
      </p:sp>
      <p:sp>
        <p:nvSpPr>
          <p:cNvPr id="45067" name="Oval 12"/>
          <p:cNvSpPr>
            <a:spLocks noChangeArrowheads="1"/>
          </p:cNvSpPr>
          <p:nvPr/>
        </p:nvSpPr>
        <p:spPr bwMode="auto">
          <a:xfrm>
            <a:off x="838200" y="2590800"/>
            <a:ext cx="2438400" cy="304800"/>
          </a:xfrm>
          <a:prstGeom prst="ellipse">
            <a:avLst/>
          </a:prstGeom>
          <a:noFill/>
          <a:ln w="28575">
            <a:solidFill>
              <a:schemeClr val="tx1"/>
            </a:solidFill>
            <a:round/>
            <a:headEnd/>
            <a:tailEnd/>
          </a:ln>
        </p:spPr>
        <p:txBody>
          <a:bodyPr wrap="none" anchor="ctr"/>
          <a:lstStyle/>
          <a:p>
            <a:endParaRPr lang="en-US"/>
          </a:p>
        </p:txBody>
      </p:sp>
    </p:spTree>
  </p:cSld>
  <p:clrMapOvr>
    <a:masterClrMapping/>
  </p:clrMapOvr>
  <p:transition spd="med" advClick="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Grp="1" noChangeAspect="1" noChangeArrowheads="1"/>
          </p:cNvPicPr>
          <p:nvPr>
            <p:ph idx="1"/>
          </p:nvPr>
        </p:nvPicPr>
        <p:blipFill>
          <a:blip r:embed="rId2" cstate="print"/>
          <a:srcRect l="37131" t="3548" r="49940" b="75963"/>
          <a:stretch>
            <a:fillRect/>
          </a:stretch>
        </p:blipFill>
        <p:spPr>
          <a:xfrm>
            <a:off x="836613" y="1828800"/>
            <a:ext cx="2439987" cy="4191000"/>
          </a:xfrm>
        </p:spPr>
      </p:pic>
      <p:sp>
        <p:nvSpPr>
          <p:cNvPr id="142340" name="WordArt 4"/>
          <p:cNvSpPr>
            <a:spLocks noChangeArrowheads="1" noChangeShapeType="1" noTextEdit="1"/>
          </p:cNvSpPr>
          <p:nvPr/>
        </p:nvSpPr>
        <p:spPr bwMode="auto">
          <a:xfrm>
            <a:off x="838200" y="381000"/>
            <a:ext cx="2667000" cy="1085850"/>
          </a:xfrm>
          <a:prstGeom prst="rect">
            <a:avLst/>
          </a:prstGeom>
        </p:spPr>
        <p:txBody>
          <a:bodyPr wrap="none" fromWordArt="1">
            <a:prstTxWarp prst="textPlain">
              <a:avLst>
                <a:gd name="adj" fmla="val 50000"/>
              </a:avLst>
            </a:prstTxWarp>
          </a:bodyPr>
          <a:lstStyle/>
          <a:p>
            <a:pPr>
              <a:defRPr/>
            </a:pP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Help</a:t>
            </a: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منوي</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endParaRPr>
          </a:p>
        </p:txBody>
      </p:sp>
      <p:sp>
        <p:nvSpPr>
          <p:cNvPr id="46084" name="Text Box 5"/>
          <p:cNvSpPr txBox="1">
            <a:spLocks noChangeArrowheads="1"/>
          </p:cNvSpPr>
          <p:nvPr/>
        </p:nvSpPr>
        <p:spPr bwMode="auto">
          <a:xfrm>
            <a:off x="3733800" y="2133600"/>
            <a:ext cx="4419600" cy="1800225"/>
          </a:xfrm>
          <a:prstGeom prst="rect">
            <a:avLst/>
          </a:prstGeom>
          <a:noFill/>
          <a:ln w="9525">
            <a:noFill/>
            <a:miter lim="800000"/>
            <a:headEnd/>
            <a:tailEnd/>
          </a:ln>
        </p:spPr>
        <p:txBody>
          <a:bodyPr>
            <a:spAutoFit/>
          </a:bodyPr>
          <a:lstStyle/>
          <a:p>
            <a:pPr algn="r" rtl="1">
              <a:spcBef>
                <a:spcPct val="50000"/>
              </a:spcBef>
            </a:pPr>
            <a:r>
              <a:rPr lang="fa-IR" sz="2800" b="1">
                <a:cs typeface="B Kamran" pitchFamily="2" charset="-78"/>
              </a:rPr>
              <a:t>منوي كمكي برنامه </a:t>
            </a:r>
            <a:r>
              <a:rPr lang="en-US" sz="2800" b="1">
                <a:cs typeface="B Kamran" pitchFamily="2" charset="-78"/>
              </a:rPr>
              <a:t> </a:t>
            </a:r>
            <a:r>
              <a:rPr lang="en-US" sz="2800" b="1">
                <a:latin typeface="Times New Roman" pitchFamily="18" charset="0"/>
                <a:cs typeface="Times New Roman" pitchFamily="18" charset="0"/>
              </a:rPr>
              <a:t>spss</a:t>
            </a:r>
            <a:r>
              <a:rPr lang="en-US" sz="2800" b="1">
                <a:latin typeface="Technical" pitchFamily="2" charset="0"/>
                <a:cs typeface="B Kamran" pitchFamily="2" charset="-78"/>
              </a:rPr>
              <a:t> </a:t>
            </a:r>
            <a:r>
              <a:rPr lang="fa-IR" sz="2800" b="1">
                <a:cs typeface="B Kamran" pitchFamily="2" charset="-78"/>
              </a:rPr>
              <a:t>كه با مراجعه به آن ميتوان بسياري از مشكلاتي كه هنگام كار با اين برنامه پيش مي آيد را مي توان رفع ورجوع كرد.</a:t>
            </a:r>
            <a:endParaRPr lang="en-US" sz="2800" b="1">
              <a:cs typeface="B Kamran" pitchFamily="2" charset="-78"/>
            </a:endParaRPr>
          </a:p>
        </p:txBody>
      </p:sp>
    </p:spTree>
  </p:cSld>
  <p:clrMapOvr>
    <a:masterClrMapping/>
  </p:clrMapOvr>
  <p:transition spd="med" advClick="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71802" y="357166"/>
            <a:ext cx="5786479" cy="857256"/>
          </a:xfrm>
        </p:spPr>
        <p:txBody>
          <a:bodyPr>
            <a:normAutofit/>
          </a:bodyPr>
          <a:lstStyle/>
          <a:p>
            <a:pPr algn="r" rtl="1">
              <a:buClr>
                <a:schemeClr val="accent2"/>
              </a:buClr>
            </a:pPr>
            <a:r>
              <a:rPr lang="fa-IR" sz="4400" dirty="0"/>
              <a:t> </a:t>
            </a:r>
            <a:r>
              <a:rPr lang="fa-IR" sz="4000" b="1" dirty="0">
                <a:solidFill>
                  <a:schemeClr val="accent1"/>
                </a:solidFill>
                <a:cs typeface="B Titr" pitchFamily="2" charset="-78"/>
              </a:rPr>
              <a:t>جستجو در فایل داده ها</a:t>
            </a:r>
            <a:endParaRPr lang="en-US" sz="4000" b="1" dirty="0">
              <a:solidFill>
                <a:schemeClr val="accent1"/>
              </a:solidFill>
              <a:cs typeface="B Titr" pitchFamily="2" charset="-78"/>
            </a:endParaRPr>
          </a:p>
        </p:txBody>
      </p:sp>
      <p:sp>
        <p:nvSpPr>
          <p:cNvPr id="22532" name="Rectangle 3"/>
          <p:cNvSpPr>
            <a:spLocks noGrp="1" noChangeArrowheads="1"/>
          </p:cNvSpPr>
          <p:nvPr>
            <p:ph idx="1"/>
          </p:nvPr>
        </p:nvSpPr>
        <p:spPr>
          <a:xfrm>
            <a:off x="468313" y="1770064"/>
            <a:ext cx="7991475" cy="1730374"/>
          </a:xfrm>
        </p:spPr>
        <p:txBody>
          <a:bodyPr/>
          <a:lstStyle/>
          <a:p>
            <a:pPr algn="just" rtl="1">
              <a:lnSpc>
                <a:spcPct val="80000"/>
              </a:lnSpc>
            </a:pPr>
            <a:r>
              <a:rPr lang="fa-IR" sz="1800" dirty="0"/>
              <a:t>برای رفتن به یک نمونه(</a:t>
            </a:r>
            <a:r>
              <a:rPr lang="en-US" sz="1400" dirty="0"/>
              <a:t>Case</a:t>
            </a:r>
            <a:r>
              <a:rPr lang="fa-IR" sz="1800" dirty="0"/>
              <a:t>)</a:t>
            </a:r>
            <a:r>
              <a:rPr lang="en-US" sz="1800" dirty="0"/>
              <a:t> </a:t>
            </a:r>
            <a:r>
              <a:rPr lang="fa-IR" sz="1800" dirty="0"/>
              <a:t> مورد نظر از نوار ابزار، آیکون </a:t>
            </a:r>
            <a:r>
              <a:rPr lang="en-US" sz="1600" dirty="0"/>
              <a:t>Go To Case</a:t>
            </a:r>
            <a:r>
              <a:rPr lang="fa-IR" sz="1600" dirty="0"/>
              <a:t> </a:t>
            </a:r>
            <a:r>
              <a:rPr lang="fa-IR" sz="1800" dirty="0"/>
              <a:t>را انتخاب و در پنجره باز شده شماره </a:t>
            </a:r>
            <a:r>
              <a:rPr lang="en-US" sz="1600" dirty="0"/>
              <a:t>Case</a:t>
            </a:r>
            <a:r>
              <a:rPr lang="fa-IR" sz="1600" dirty="0"/>
              <a:t> </a:t>
            </a:r>
            <a:r>
              <a:rPr lang="fa-IR" sz="1800" dirty="0"/>
              <a:t>مورد نظر را وارد کرده </a:t>
            </a:r>
            <a:r>
              <a:rPr lang="en-US" sz="1400" dirty="0"/>
              <a:t>OK</a:t>
            </a:r>
            <a:r>
              <a:rPr lang="fa-IR" sz="1400" dirty="0"/>
              <a:t> </a:t>
            </a:r>
            <a:r>
              <a:rPr lang="fa-IR" sz="1800" dirty="0"/>
              <a:t>را فشار دهید.</a:t>
            </a:r>
          </a:p>
          <a:p>
            <a:pPr algn="just" rtl="1">
              <a:lnSpc>
                <a:spcPct val="80000"/>
              </a:lnSpc>
            </a:pPr>
            <a:r>
              <a:rPr lang="fa-IR" sz="1800" dirty="0"/>
              <a:t>برای رفتن به یک متغیر خاص میتوانید از گزینه </a:t>
            </a:r>
            <a:r>
              <a:rPr lang="en-US" sz="1400" dirty="0"/>
              <a:t>Variable</a:t>
            </a:r>
            <a:r>
              <a:rPr lang="fa-IR" sz="1800" dirty="0"/>
              <a:t> در همین پنجره استفاده کرده و نام متغیر مورد نظر را وارد کرده </a:t>
            </a:r>
            <a:r>
              <a:rPr lang="en-US" sz="1400" dirty="0"/>
              <a:t>OK</a:t>
            </a:r>
            <a:r>
              <a:rPr lang="fa-IR" sz="1600" dirty="0"/>
              <a:t> </a:t>
            </a:r>
            <a:r>
              <a:rPr lang="fa-IR" sz="1800" dirty="0"/>
              <a:t>را فشار دهید.</a:t>
            </a:r>
          </a:p>
          <a:p>
            <a:pPr algn="just" rtl="1">
              <a:lnSpc>
                <a:spcPct val="80000"/>
              </a:lnSpc>
            </a:pPr>
            <a:r>
              <a:rPr lang="fa-IR" sz="1800" dirty="0"/>
              <a:t> برای رفتن به ابتدا و انتهای فهرست داده ها به ترتیب از کلیدهای </a:t>
            </a:r>
            <a:r>
              <a:rPr lang="en-US" sz="1400" dirty="0" err="1"/>
              <a:t>Ctrl+Home</a:t>
            </a:r>
            <a:r>
              <a:rPr lang="en-US" sz="1400" dirty="0"/>
              <a:t> </a:t>
            </a:r>
            <a:r>
              <a:rPr lang="fa-IR" sz="1400" dirty="0"/>
              <a:t> و </a:t>
            </a:r>
            <a:r>
              <a:rPr lang="en-US" sz="1400" dirty="0"/>
              <a:t>Ctrl+ End</a:t>
            </a:r>
            <a:r>
              <a:rPr lang="fa-IR" sz="1800" dirty="0"/>
              <a:t> استفاده کنید.</a:t>
            </a:r>
          </a:p>
          <a:p>
            <a:pPr algn="just" rtl="1">
              <a:lnSpc>
                <a:spcPct val="80000"/>
              </a:lnSpc>
            </a:pPr>
            <a:r>
              <a:rPr lang="fa-IR" sz="1800" dirty="0"/>
              <a:t>کلیه عملیات حذف، اضافه، کات و کپی کردن یک متغیر یا یک نمونه (</a:t>
            </a:r>
            <a:r>
              <a:rPr lang="en-US" sz="1800" dirty="0"/>
              <a:t>Case</a:t>
            </a:r>
            <a:r>
              <a:rPr lang="fa-IR" sz="1800" dirty="0"/>
              <a:t>) یا بخشی از سلولها با راست کلیک کردن و انتخاب گزینه های مناسب امکان پذیر است</a:t>
            </a:r>
            <a:endParaRPr lang="en-US" sz="1800" dirty="0"/>
          </a:p>
        </p:txBody>
      </p:sp>
      <p:pic>
        <p:nvPicPr>
          <p:cNvPr id="22534" name="Picture 8" descr="Presentation3"/>
          <p:cNvPicPr>
            <a:picLocks noChangeAspect="1" noChangeArrowheads="1"/>
          </p:cNvPicPr>
          <p:nvPr/>
        </p:nvPicPr>
        <p:blipFill>
          <a:blip r:embed="rId2" cstate="print"/>
          <a:srcRect/>
          <a:stretch>
            <a:fillRect/>
          </a:stretch>
        </p:blipFill>
        <p:spPr bwMode="auto">
          <a:xfrm>
            <a:off x="1142976" y="3500438"/>
            <a:ext cx="5715040" cy="2963354"/>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C8E3E73-4799-4F9C-8E70-302AAC0E1144}" type="slidenum">
              <a:rPr lang="ar-SA" smtClean="0"/>
              <a:pPr>
                <a:defRPr/>
              </a:pPr>
              <a:t>9</a:t>
            </a:fld>
            <a:endParaRPr lang="en-US"/>
          </a:p>
        </p:txBody>
      </p:sp>
      <p:sp>
        <p:nvSpPr>
          <p:cNvPr id="8" name="AutoShape 8">
            <a:hlinkClick r:id="rId3" action="ppaction://hlinksldjump" highlightClick="1"/>
          </p:cNvPr>
          <p:cNvSpPr>
            <a:spLocks noChangeArrowheads="1"/>
          </p:cNvSpPr>
          <p:nvPr/>
        </p:nvSpPr>
        <p:spPr bwMode="auto">
          <a:xfrm>
            <a:off x="438221" y="6424836"/>
            <a:ext cx="457200" cy="381000"/>
          </a:xfrm>
          <a:prstGeom prst="actionButtonReturn">
            <a:avLst/>
          </a:prstGeom>
          <a:solidFill>
            <a:srgbClr val="AAC2D2"/>
          </a:solidFill>
          <a:ln w="9525">
            <a:noFill/>
            <a:miter lim="800000"/>
            <a:headEnd/>
            <a:tailEnd/>
          </a:ln>
          <a:effectLst/>
        </p:spPr>
        <p:txBody>
          <a:bodyPr wrap="none" anchor="ctr"/>
          <a:lstStyle/>
          <a:p>
            <a:endParaRPr lang="fa-I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ss-Part 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6">
      <a:majorFont>
        <a:latin typeface="Times New Roman"/>
        <a:ea typeface=""/>
        <a:cs typeface="B Titr"/>
      </a:majorFont>
      <a:minorFont>
        <a:latin typeface="Times New Roman"/>
        <a:ea typeface=""/>
        <a:cs typeface="B Lotu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spss-Part 2</Template>
  <TotalTime>198</TotalTime>
  <Words>2179</Words>
  <Application>Microsoft Office PowerPoint</Application>
  <PresentationFormat>On-screen Show (4:3)</PresentationFormat>
  <Paragraphs>163</Paragraphs>
  <Slides>24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2  Bardiya</vt:lpstr>
      <vt:lpstr>Arial</vt:lpstr>
      <vt:lpstr>Arial Black</vt:lpstr>
      <vt:lpstr>B Kamran</vt:lpstr>
      <vt:lpstr>B Lotus</vt:lpstr>
      <vt:lpstr>B Titr</vt:lpstr>
      <vt:lpstr>Nazanin</vt:lpstr>
      <vt:lpstr>Rockwell</vt:lpstr>
      <vt:lpstr>Technical</vt:lpstr>
      <vt:lpstr>Times New Roman</vt:lpstr>
      <vt:lpstr>Wingdings</vt:lpstr>
      <vt:lpstr>Wingdings 2</vt:lpstr>
      <vt:lpstr>spss-Part 2</vt:lpstr>
      <vt:lpstr>PowerPoint Presentation</vt:lpstr>
      <vt:lpstr>PowerPoint Presentation</vt:lpstr>
      <vt:lpstr>عناوين مطالب</vt:lpstr>
      <vt:lpstr>PowerPoint Presentation</vt:lpstr>
      <vt:lpstr>PowerPoint Presentation</vt:lpstr>
      <vt:lpstr>PowerPoint Presentation</vt:lpstr>
      <vt:lpstr>PowerPoint Presentation</vt:lpstr>
      <vt:lpstr>PowerPoint Presentation</vt:lpstr>
      <vt:lpstr> جستجو در فایل داده ها</vt:lpstr>
      <vt:lpstr>انواع فایلها درSPSS </vt:lpstr>
      <vt:lpstr>انواع فایلها درSPSS </vt:lpstr>
      <vt:lpstr> ذخیره کردن فایلها</vt:lpstr>
      <vt:lpstr> ذخیره کردن فایلها</vt:lpstr>
      <vt:lpstr>گزينه هاي منوي فايل</vt:lpstr>
      <vt:lpstr>گزينه هاي منوي فايل</vt:lpstr>
      <vt:lpstr>گزينه هاي منوي فايل</vt:lpstr>
      <vt:lpstr>دسترسي به پوشه داده ها</vt:lpstr>
      <vt:lpstr>فراخوان فايل داده ها</vt:lpstr>
      <vt:lpstr>فراخوان فايل داده ها</vt:lpstr>
      <vt:lpstr>ذخيره فايل داده ها</vt:lpstr>
      <vt:lpstr>اطلاعات يك فايل داده</vt:lpstr>
      <vt:lpstr>اطلاعات يك فايل داده</vt:lpstr>
      <vt:lpstr>جستجو دريك فايل داده</vt:lpstr>
      <vt:lpstr>PowerPoint Presentation</vt:lpstr>
    </vt:vector>
  </TitlesOfParts>
  <Company>GIS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shahram</dc:creator>
  <cp:lastModifiedBy>20-14-m.darman-salon</cp:lastModifiedBy>
  <cp:revision>7</cp:revision>
  <dcterms:created xsi:type="dcterms:W3CDTF">2011-07-14T03:07:10Z</dcterms:created>
  <dcterms:modified xsi:type="dcterms:W3CDTF">2026-01-24T08:46:14Z</dcterms:modified>
</cp:coreProperties>
</file>